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7.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1" r:id="rId4"/>
  </p:sldMasterIdLst>
  <p:notesMasterIdLst>
    <p:notesMasterId r:id="rId23"/>
  </p:notesMasterIdLst>
  <p:sldIdLst>
    <p:sldId id="2145707626" r:id="rId5"/>
    <p:sldId id="2145708498" r:id="rId6"/>
    <p:sldId id="2145707757" r:id="rId7"/>
    <p:sldId id="2145707826" r:id="rId8"/>
    <p:sldId id="2145708489" r:id="rId9"/>
    <p:sldId id="2145707636" r:id="rId10"/>
    <p:sldId id="2145708509" r:id="rId11"/>
    <p:sldId id="2145708513" r:id="rId12"/>
    <p:sldId id="2145708505" r:id="rId13"/>
    <p:sldId id="2145708518" r:id="rId14"/>
    <p:sldId id="2145707638" r:id="rId15"/>
    <p:sldId id="2145708521" r:id="rId16"/>
    <p:sldId id="2145708507" r:id="rId17"/>
    <p:sldId id="2145708503" r:id="rId18"/>
    <p:sldId id="2145707827" r:id="rId19"/>
    <p:sldId id="2145707812" r:id="rId20"/>
    <p:sldId id="2145708520" r:id="rId21"/>
    <p:sldId id="2145708506" r:id="rId22"/>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12" userDrawn="1">
          <p15:clr>
            <a:srgbClr val="A4A3A4"/>
          </p15:clr>
        </p15:guide>
        <p15:guide id="2" pos="192" userDrawn="1">
          <p15:clr>
            <a:srgbClr val="A4A3A4"/>
          </p15:clr>
        </p15:guide>
        <p15:guide id="3" pos="7494" userDrawn="1">
          <p15:clr>
            <a:srgbClr val="A4A3A4"/>
          </p15:clr>
        </p15:guide>
        <p15:guide id="4" orient="horz" pos="81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4D0C47-06A3-45DB-4680-778539279DC2}" name="Flowers, Grace" initials="FG" userId="S::grace.flowers@zimvie.com::20dade81-21d8-42c5-ae00-c4ece8b0155e" providerId="AD"/>
  <p188:author id="{9531C749-04E5-74F3-23B8-32ABAFA7E8DA}" name="Marissa Bych" initials="MB" userId="S::Marissa@gilmartinir.com::d6bcdb72-c363-4431-aae6-38b487d3a3d0" providerId="AD"/>
  <p188:author id="{CB5DF766-B1E7-AC9B-6FD0-8A1AF7C18D4B}" name="Heppenstall, Rich" initials="HR" userId="S::rich.heppenstall@zimvie.com::5b84e61c-c66b-44e0-8d74-548478e9ff0b" providerId="AD"/>
  <p188:author id="{315CA882-8BDC-6E27-5C74-4A41D9EBC8DE}" name="Driscoll, Laura" initials="DL" userId="S::laura.driscoll@ZimVie.com::b421c3dd-6c41-42fa-b431-17b4002af6c4" providerId="AD"/>
  <p188:author id="{792C5697-6A4F-EA93-9D2B-2C5653EC770A}" name="Johnson, Allison" initials="JA" userId="S::allison.johnson@ZimVie.com::b2609af9-edd7-413b-8a89-3a3a9f1399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1A55"/>
    <a:srgbClr val="000000"/>
    <a:srgbClr val="69BEE9"/>
    <a:srgbClr val="083E60"/>
    <a:srgbClr val="245E8F"/>
    <a:srgbClr val="8FD0EF"/>
    <a:srgbClr val="0383BF"/>
    <a:srgbClr val="0A2043"/>
    <a:srgbClr val="FCFCFC"/>
    <a:srgbClr val="DEEB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02"/>
    <p:restoredTop sz="93785" autoAdjust="0"/>
  </p:normalViewPr>
  <p:slideViewPr>
    <p:cSldViewPr snapToGrid="0">
      <p:cViewPr varScale="1">
        <p:scale>
          <a:sx n="107" d="100"/>
          <a:sy n="107" d="100"/>
        </p:scale>
        <p:origin x="822" y="102"/>
      </p:cViewPr>
      <p:guideLst>
        <p:guide orient="horz" pos="3912"/>
        <p:guide pos="192"/>
        <p:guide pos="7494"/>
        <p:guide orient="horz" pos="816"/>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bb Campbell" userId="b07a2da8-fe91-4efd-b4a5-051a7fc0f643" providerId="ADAL" clId="{B2833017-3D17-4982-B533-2CFBBD6F8D79}"/>
    <pc:docChg chg="custSel modSld">
      <pc:chgData name="Webb Campbell" userId="b07a2da8-fe91-4efd-b4a5-051a7fc0f643" providerId="ADAL" clId="{B2833017-3D17-4982-B533-2CFBBD6F8D79}" dt="2023-05-25T21:27:21.730" v="1"/>
      <pc:docMkLst>
        <pc:docMk/>
      </pc:docMkLst>
      <pc:sldChg chg="addSp delSp modSp mod">
        <pc:chgData name="Webb Campbell" userId="b07a2da8-fe91-4efd-b4a5-051a7fc0f643" providerId="ADAL" clId="{B2833017-3D17-4982-B533-2CFBBD6F8D79}" dt="2023-05-25T21:27:21.730" v="1"/>
        <pc:sldMkLst>
          <pc:docMk/>
          <pc:sldMk cId="350107739" sldId="2145708521"/>
        </pc:sldMkLst>
        <pc:spChg chg="add mod">
          <ac:chgData name="Webb Campbell" userId="b07a2da8-fe91-4efd-b4a5-051a7fc0f643" providerId="ADAL" clId="{B2833017-3D17-4982-B533-2CFBBD6F8D79}" dt="2023-05-25T21:27:21.730" v="1"/>
          <ac:spMkLst>
            <pc:docMk/>
            <pc:sldMk cId="350107739" sldId="2145708521"/>
            <ac:spMk id="9" creationId="{B8E34A9A-F6E5-799A-62C7-13A4693981A6}"/>
          </ac:spMkLst>
        </pc:spChg>
        <pc:spChg chg="add mod">
          <ac:chgData name="Webb Campbell" userId="b07a2da8-fe91-4efd-b4a5-051a7fc0f643" providerId="ADAL" clId="{B2833017-3D17-4982-B533-2CFBBD6F8D79}" dt="2023-05-25T21:27:21.730" v="1"/>
          <ac:spMkLst>
            <pc:docMk/>
            <pc:sldMk cId="350107739" sldId="2145708521"/>
            <ac:spMk id="11" creationId="{CC60DE4C-16D6-71E9-09CF-2ED183799C0A}"/>
          </ac:spMkLst>
        </pc:spChg>
        <pc:spChg chg="del">
          <ac:chgData name="Webb Campbell" userId="b07a2da8-fe91-4efd-b4a5-051a7fc0f643" providerId="ADAL" clId="{B2833017-3D17-4982-B533-2CFBBD6F8D79}" dt="2023-05-25T21:27:21.307" v="0" actId="478"/>
          <ac:spMkLst>
            <pc:docMk/>
            <pc:sldMk cId="350107739" sldId="2145708521"/>
            <ac:spMk id="14" creationId="{930660AC-2FAE-AE75-82A4-6A2217BEB298}"/>
          </ac:spMkLst>
        </pc:spChg>
        <pc:spChg chg="del">
          <ac:chgData name="Webb Campbell" userId="b07a2da8-fe91-4efd-b4a5-051a7fc0f643" providerId="ADAL" clId="{B2833017-3D17-4982-B533-2CFBBD6F8D79}" dt="2023-05-25T21:27:21.307" v="0" actId="478"/>
          <ac:spMkLst>
            <pc:docMk/>
            <pc:sldMk cId="350107739" sldId="2145708521"/>
            <ac:spMk id="15" creationId="{557C4CE7-7D25-0287-2151-01F1809B0547}"/>
          </ac:spMkLst>
        </pc:spChg>
        <pc:picChg chg="add mod">
          <ac:chgData name="Webb Campbell" userId="b07a2da8-fe91-4efd-b4a5-051a7fc0f643" providerId="ADAL" clId="{B2833017-3D17-4982-B533-2CFBBD6F8D79}" dt="2023-05-25T21:27:21.730" v="1"/>
          <ac:picMkLst>
            <pc:docMk/>
            <pc:sldMk cId="350107739" sldId="2145708521"/>
            <ac:picMk id="12" creationId="{325C1710-8F0E-B881-840F-7344B4F3D3C0}"/>
          </ac:picMkLst>
        </pc:picChg>
        <pc:picChg chg="add mod">
          <ac:chgData name="Webb Campbell" userId="b07a2da8-fe91-4efd-b4a5-051a7fc0f643" providerId="ADAL" clId="{B2833017-3D17-4982-B533-2CFBBD6F8D79}" dt="2023-05-25T21:27:21.730" v="1"/>
          <ac:picMkLst>
            <pc:docMk/>
            <pc:sldMk cId="350107739" sldId="2145708521"/>
            <ac:picMk id="13" creationId="{6743FA2A-B092-BA0B-ADB3-BA7A610F92A6}"/>
          </ac:picMkLst>
        </pc:picChg>
        <pc:picChg chg="del">
          <ac:chgData name="Webb Campbell" userId="b07a2da8-fe91-4efd-b4a5-051a7fc0f643" providerId="ADAL" clId="{B2833017-3D17-4982-B533-2CFBBD6F8D79}" dt="2023-05-25T21:27:21.307" v="0" actId="478"/>
          <ac:picMkLst>
            <pc:docMk/>
            <pc:sldMk cId="350107739" sldId="2145708521"/>
            <ac:picMk id="40" creationId="{C2AD1EB4-052C-3068-94BF-9F46DF272F40}"/>
          </ac:picMkLst>
        </pc:picChg>
        <pc:picChg chg="del">
          <ac:chgData name="Webb Campbell" userId="b07a2da8-fe91-4efd-b4a5-051a7fc0f643" providerId="ADAL" clId="{B2833017-3D17-4982-B533-2CFBBD6F8D79}" dt="2023-05-25T21:27:21.307" v="0" actId="478"/>
          <ac:picMkLst>
            <pc:docMk/>
            <pc:sldMk cId="350107739" sldId="2145708521"/>
            <ac:picMk id="43" creationId="{2DC2D164-ED7D-26FF-E1C2-4E66C2CD0659}"/>
          </ac:picMkLst>
        </pc:pic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1.9604283436017362E-3"/>
          <c:y val="3.3676846001617017E-3"/>
          <c:w val="0.94802692576917003"/>
          <c:h val="0.92542409441549944"/>
        </c:manualLayout>
      </c:layout>
      <c:barChart>
        <c:barDir val="col"/>
        <c:grouping val="stacked"/>
        <c:varyColors val="0"/>
        <c:ser>
          <c:idx val="0"/>
          <c:order val="0"/>
          <c:tx>
            <c:strRef>
              <c:f>Sheet1!$B$1</c:f>
              <c:strCache>
                <c:ptCount val="1"/>
                <c:pt idx="0">
                  <c:v>#total (do not copy over)</c:v>
                </c:pt>
              </c:strCache>
            </c:strRef>
          </c:tx>
          <c:spPr>
            <a:noFill/>
            <a:ln w="25400">
              <a:noFill/>
            </a:ln>
          </c:spPr>
          <c:invertIfNegative val="0"/>
          <c:dPt>
            <c:idx val="0"/>
            <c:invertIfNegative val="0"/>
            <c:bubble3D val="0"/>
            <c:spPr>
              <a:noFill/>
              <a:ln w="25400">
                <a:noFill/>
              </a:ln>
              <a:effectLst/>
            </c:spPr>
            <c:extLst>
              <c:ext xmlns:c16="http://schemas.microsoft.com/office/drawing/2014/chart" uri="{C3380CC4-5D6E-409C-BE32-E72D297353CC}">
                <c16:uniqueId val="{00000001-5E0B-4B56-AD65-587DDE3E139A}"/>
              </c:ext>
            </c:extLst>
          </c:dPt>
          <c:dPt>
            <c:idx val="1"/>
            <c:invertIfNegative val="0"/>
            <c:bubble3D val="0"/>
            <c:spPr>
              <a:noFill/>
              <a:ln w="25400">
                <a:noFill/>
              </a:ln>
              <a:effectLst/>
            </c:spPr>
            <c:extLst>
              <c:ext xmlns:c16="http://schemas.microsoft.com/office/drawing/2014/chart" uri="{C3380CC4-5D6E-409C-BE32-E72D297353CC}">
                <c16:uniqueId val="{00000003-5E0B-4B56-AD65-587DDE3E139A}"/>
              </c:ext>
            </c:extLst>
          </c:dPt>
          <c:dPt>
            <c:idx val="2"/>
            <c:invertIfNegative val="0"/>
            <c:bubble3D val="0"/>
            <c:spPr>
              <a:noFill/>
              <a:ln w="25400">
                <a:noFill/>
              </a:ln>
              <a:effectLst/>
            </c:spPr>
            <c:extLst>
              <c:ext xmlns:c16="http://schemas.microsoft.com/office/drawing/2014/chart" uri="{C3380CC4-5D6E-409C-BE32-E72D297353CC}">
                <c16:uniqueId val="{00000005-5E0B-4B56-AD65-587DDE3E139A}"/>
              </c:ext>
            </c:extLst>
          </c:dPt>
          <c:dPt>
            <c:idx val="3"/>
            <c:invertIfNegative val="0"/>
            <c:bubble3D val="0"/>
            <c:spPr>
              <a:noFill/>
              <a:ln w="25400">
                <a:noFill/>
              </a:ln>
              <a:effectLst/>
            </c:spPr>
            <c:extLst>
              <c:ext xmlns:c16="http://schemas.microsoft.com/office/drawing/2014/chart" uri="{C3380CC4-5D6E-409C-BE32-E72D297353CC}">
                <c16:uniqueId val="{00000007-5E0B-4B56-AD65-587DDE3E139A}"/>
              </c:ext>
            </c:extLst>
          </c:dPt>
          <c:dPt>
            <c:idx val="4"/>
            <c:invertIfNegative val="0"/>
            <c:bubble3D val="0"/>
            <c:spPr>
              <a:noFill/>
              <a:ln w="25400">
                <a:noFill/>
              </a:ln>
              <a:effectLst/>
            </c:spPr>
            <c:extLst>
              <c:ext xmlns:c16="http://schemas.microsoft.com/office/drawing/2014/chart" uri="{C3380CC4-5D6E-409C-BE32-E72D297353CC}">
                <c16:uniqueId val="{00000009-5E0B-4B56-AD65-587DDE3E139A}"/>
              </c:ext>
            </c:extLst>
          </c:dPt>
          <c:dPt>
            <c:idx val="5"/>
            <c:invertIfNegative val="0"/>
            <c:bubble3D val="0"/>
            <c:spPr>
              <a:noFill/>
              <a:ln w="25400">
                <a:noFill/>
              </a:ln>
              <a:effectLst/>
            </c:spPr>
            <c:extLst>
              <c:ext xmlns:c16="http://schemas.microsoft.com/office/drawing/2014/chart" uri="{C3380CC4-5D6E-409C-BE32-E72D297353CC}">
                <c16:uniqueId val="{0000000B-5E0B-4B56-AD65-587DDE3E139A}"/>
              </c:ext>
            </c:extLst>
          </c:dPt>
          <c:dLbls>
            <c:dLbl>
              <c:idx val="0"/>
              <c:layout>
                <c:manualLayout>
                  <c:x val="-2.6315586661497482E-3"/>
                  <c:y val="-0.32834999140196275"/>
                </c:manualLayout>
              </c:layout>
              <c:tx>
                <c:rich>
                  <a:bodyPr rot="0" vert="horz"/>
                  <a:lstStyle/>
                  <a:p>
                    <a:pPr>
                      <a:defRPr sz="1400" b="1" i="0">
                        <a:solidFill>
                          <a:schemeClr val="tx1"/>
                        </a:solidFill>
                        <a:latin typeface="Arial"/>
                        <a:ea typeface="Arial"/>
                        <a:cs typeface="Arial"/>
                      </a:defRPr>
                    </a:pPr>
                    <a:r>
                      <a:rPr lang="en-US" sz="1400" b="1" dirty="0">
                        <a:solidFill>
                          <a:srgbClr val="083E60"/>
                        </a:solidFill>
                      </a:rPr>
                      <a:t>~$8B Market </a:t>
                    </a:r>
                  </a:p>
                </c:rich>
              </c:tx>
              <c:spPr>
                <a:noFill/>
                <a:effectLst/>
              </c:spPr>
              <c:dLblPos val="ctr"/>
              <c:showLegendKey val="0"/>
              <c:showVal val="1"/>
              <c:showCatName val="0"/>
              <c:showSerName val="0"/>
              <c:showPercent val="0"/>
              <c:showBubbleSize val="0"/>
              <c:extLst>
                <c:ext xmlns:c15="http://schemas.microsoft.com/office/drawing/2012/chart" uri="{CE6537A1-D6FC-4f65-9D91-7224C49458BB}">
                  <c15:layout>
                    <c:manualLayout>
                      <c:w val="0.31468417565749129"/>
                      <c:h val="0.12751947840013358"/>
                    </c:manualLayout>
                  </c15:layout>
                  <c15:showDataLabelsRange val="0"/>
                </c:ext>
                <c:ext xmlns:c16="http://schemas.microsoft.com/office/drawing/2014/chart" uri="{C3380CC4-5D6E-409C-BE32-E72D297353CC}">
                  <c16:uniqueId val="{00000001-5E0B-4B56-AD65-587DDE3E139A}"/>
                </c:ext>
              </c:extLst>
            </c:dLbl>
            <c:dLbl>
              <c:idx val="1"/>
              <c:delete val="1"/>
              <c:extLst>
                <c:ext xmlns:c15="http://schemas.microsoft.com/office/drawing/2012/chart" uri="{CE6537A1-D6FC-4f65-9D91-7224C49458BB}"/>
                <c:ext xmlns:c16="http://schemas.microsoft.com/office/drawing/2014/chart" uri="{C3380CC4-5D6E-409C-BE32-E72D297353CC}">
                  <c16:uniqueId val="{00000003-5E0B-4B56-AD65-587DDE3E139A}"/>
                </c:ext>
              </c:extLst>
            </c:dLbl>
            <c:dLbl>
              <c:idx val="2"/>
              <c:layout>
                <c:manualLayout>
                  <c:x val="9.6870364030583137E-3"/>
                  <c:y val="-0.2868680739929141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E0B-4B56-AD65-587DDE3E139A}"/>
                </c:ext>
              </c:extLst>
            </c:dLbl>
            <c:dLbl>
              <c:idx val="3"/>
              <c:layout>
                <c:manualLayout>
                  <c:x val="1.3561755867473088E-2"/>
                  <c:y val="-0.3527103526284058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E0B-4B56-AD65-587DDE3E139A}"/>
                </c:ext>
              </c:extLst>
            </c:dLbl>
            <c:dLbl>
              <c:idx val="4"/>
              <c:layout>
                <c:manualLayout>
                  <c:x val="1.7436665525504963E-2"/>
                  <c:y val="-0.3313116611963757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E0B-4B56-AD65-587DDE3E139A}"/>
                </c:ext>
              </c:extLst>
            </c:dLbl>
            <c:dLbl>
              <c:idx val="5"/>
              <c:layout>
                <c:manualLayout>
                  <c:x val="2.1311384989919739E-2"/>
                  <c:y val="-0.3197892168804694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E0B-4B56-AD65-587DDE3E139A}"/>
                </c:ext>
              </c:extLst>
            </c:dLbl>
            <c:spPr>
              <a:noFill/>
              <a:effectLst/>
            </c:spPr>
            <c:txPr>
              <a:bodyPr rot="0" vert="horz"/>
              <a:lstStyle/>
              <a:p>
                <a:pPr>
                  <a:defRPr sz="1100" b="1" i="0">
                    <a:solidFill>
                      <a:schemeClr val="tx1"/>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2022</c:v>
                </c:pt>
                <c:pt idx="1">
                  <c:v>2026E</c:v>
                </c:pt>
              </c:strCache>
            </c:strRef>
          </c:cat>
          <c:val>
            <c:numRef>
              <c:f>Sheet1!$B$2:$B$3</c:f>
              <c:numCache>
                <c:formatCode>#,##0.0_);\(#,##0.0\);#,##0.0_);@_)</c:formatCode>
                <c:ptCount val="2"/>
                <c:pt idx="0" formatCode="General">
                  <c:v>8</c:v>
                </c:pt>
                <c:pt idx="1">
                  <c:v>13</c:v>
                </c:pt>
              </c:numCache>
            </c:numRef>
          </c:val>
          <c:extLst>
            <c:ext xmlns:c16="http://schemas.microsoft.com/office/drawing/2014/chart" uri="{C3380CC4-5D6E-409C-BE32-E72D297353CC}">
              <c16:uniqueId val="{0000000C-5E0B-4B56-AD65-587DDE3E139A}"/>
            </c:ext>
          </c:extLst>
        </c:ser>
        <c:dLbls>
          <c:showLegendKey val="0"/>
          <c:showVal val="0"/>
          <c:showCatName val="0"/>
          <c:showSerName val="0"/>
          <c:showPercent val="0"/>
          <c:showBubbleSize val="0"/>
        </c:dLbls>
        <c:gapWidth val="100"/>
        <c:overlap val="100"/>
        <c:axId val="1004015776"/>
        <c:axId val="1004016168"/>
      </c:barChart>
      <c:barChart>
        <c:barDir val="col"/>
        <c:grouping val="stacked"/>
        <c:varyColors val="0"/>
        <c:ser>
          <c:idx val="1"/>
          <c:order val="1"/>
          <c:tx>
            <c:strRef>
              <c:f>Sheet1!$C$1</c:f>
              <c:strCache>
                <c:ptCount val="1"/>
                <c:pt idx="0">
                  <c:v>Core and complex</c:v>
                </c:pt>
              </c:strCache>
            </c:strRef>
          </c:tx>
          <c:spPr>
            <a:solidFill>
              <a:srgbClr val="083E60"/>
            </a:solidFill>
            <a:ln w="12700">
              <a:solidFill>
                <a:srgbClr val="EBF2F5"/>
              </a:solidFill>
              <a:prstDash val="solid"/>
            </a:ln>
          </c:spPr>
          <c:invertIfNegative val="0"/>
          <c:dPt>
            <c:idx val="0"/>
            <c:invertIfNegative val="0"/>
            <c:bubble3D val="0"/>
            <c:spPr>
              <a:solidFill>
                <a:srgbClr val="083E60"/>
              </a:solidFill>
              <a:ln w="12700">
                <a:solidFill>
                  <a:srgbClr val="EBF2F5"/>
                </a:solidFill>
                <a:prstDash val="solid"/>
              </a:ln>
              <a:effectLst/>
            </c:spPr>
            <c:extLst>
              <c:ext xmlns:c16="http://schemas.microsoft.com/office/drawing/2014/chart" uri="{C3380CC4-5D6E-409C-BE32-E72D297353CC}">
                <c16:uniqueId val="{0000000E-5E0B-4B56-AD65-587DDE3E139A}"/>
              </c:ext>
            </c:extLst>
          </c:dPt>
          <c:dPt>
            <c:idx val="1"/>
            <c:invertIfNegative val="0"/>
            <c:bubble3D val="0"/>
            <c:spPr>
              <a:solidFill>
                <a:srgbClr val="083E60"/>
              </a:solidFill>
              <a:ln w="12700">
                <a:solidFill>
                  <a:sysClr val="window" lastClr="FFFFFF"/>
                </a:solidFill>
                <a:prstDash val="solid"/>
              </a:ln>
              <a:effectLst/>
            </c:spPr>
            <c:extLst>
              <c:ext xmlns:c16="http://schemas.microsoft.com/office/drawing/2014/chart" uri="{C3380CC4-5D6E-409C-BE32-E72D297353CC}">
                <c16:uniqueId val="{00000010-5E0B-4B56-AD65-587DDE3E139A}"/>
              </c:ext>
            </c:extLst>
          </c:dPt>
          <c:dPt>
            <c:idx val="2"/>
            <c:invertIfNegative val="0"/>
            <c:bubble3D val="0"/>
            <c:spPr>
              <a:solidFill>
                <a:srgbClr val="083E60"/>
              </a:solidFill>
              <a:ln w="12700">
                <a:solidFill>
                  <a:srgbClr val="EBF2F5"/>
                </a:solidFill>
                <a:prstDash val="solid"/>
              </a:ln>
              <a:effectLst/>
            </c:spPr>
            <c:extLst>
              <c:ext xmlns:c16="http://schemas.microsoft.com/office/drawing/2014/chart" uri="{C3380CC4-5D6E-409C-BE32-E72D297353CC}">
                <c16:uniqueId val="{00000012-5E0B-4B56-AD65-587DDE3E139A}"/>
              </c:ext>
            </c:extLst>
          </c:dPt>
          <c:dPt>
            <c:idx val="3"/>
            <c:invertIfNegative val="0"/>
            <c:bubble3D val="0"/>
            <c:spPr>
              <a:solidFill>
                <a:srgbClr val="083E60"/>
              </a:solidFill>
              <a:ln w="12700">
                <a:solidFill>
                  <a:srgbClr val="EBF2F5"/>
                </a:solidFill>
                <a:prstDash val="solid"/>
              </a:ln>
              <a:effectLst/>
            </c:spPr>
            <c:extLst>
              <c:ext xmlns:c16="http://schemas.microsoft.com/office/drawing/2014/chart" uri="{C3380CC4-5D6E-409C-BE32-E72D297353CC}">
                <c16:uniqueId val="{00000014-5E0B-4B56-AD65-587DDE3E139A}"/>
              </c:ext>
            </c:extLst>
          </c:dPt>
          <c:dPt>
            <c:idx val="4"/>
            <c:invertIfNegative val="0"/>
            <c:bubble3D val="0"/>
            <c:spPr>
              <a:solidFill>
                <a:srgbClr val="083E60"/>
              </a:solidFill>
              <a:ln w="12700">
                <a:solidFill>
                  <a:srgbClr val="EBF2F5"/>
                </a:solidFill>
                <a:prstDash val="solid"/>
              </a:ln>
              <a:effectLst/>
            </c:spPr>
            <c:extLst>
              <c:ext xmlns:c16="http://schemas.microsoft.com/office/drawing/2014/chart" uri="{C3380CC4-5D6E-409C-BE32-E72D297353CC}">
                <c16:uniqueId val="{00000016-5E0B-4B56-AD65-587DDE3E139A}"/>
              </c:ext>
            </c:extLst>
          </c:dPt>
          <c:dPt>
            <c:idx val="5"/>
            <c:invertIfNegative val="0"/>
            <c:bubble3D val="0"/>
            <c:spPr>
              <a:solidFill>
                <a:srgbClr val="083E60"/>
              </a:solidFill>
              <a:ln w="12700">
                <a:solidFill>
                  <a:srgbClr val="EBF2F5"/>
                </a:solidFill>
                <a:prstDash val="solid"/>
              </a:ln>
              <a:effectLst/>
            </c:spPr>
            <c:extLst>
              <c:ext xmlns:c16="http://schemas.microsoft.com/office/drawing/2014/chart" uri="{C3380CC4-5D6E-409C-BE32-E72D297353CC}">
                <c16:uniqueId val="{00000018-5E0B-4B56-AD65-587DDE3E139A}"/>
              </c:ext>
            </c:extLst>
          </c:dPt>
          <c:cat>
            <c:strRef>
              <c:f>Sheet1!$A$2:$A$3</c:f>
              <c:strCache>
                <c:ptCount val="2"/>
                <c:pt idx="0">
                  <c:v>2022</c:v>
                </c:pt>
                <c:pt idx="1">
                  <c:v>2026E</c:v>
                </c:pt>
              </c:strCache>
            </c:strRef>
          </c:cat>
          <c:val>
            <c:numRef>
              <c:f>Sheet1!$C$2:$C$3</c:f>
              <c:numCache>
                <c:formatCode>0.0</c:formatCode>
                <c:ptCount val="2"/>
                <c:pt idx="0" formatCode="General">
                  <c:v>5</c:v>
                </c:pt>
                <c:pt idx="1">
                  <c:v>8.5</c:v>
                </c:pt>
              </c:numCache>
            </c:numRef>
          </c:val>
          <c:extLst>
            <c:ext xmlns:c16="http://schemas.microsoft.com/office/drawing/2014/chart" uri="{C3380CC4-5D6E-409C-BE32-E72D297353CC}">
              <c16:uniqueId val="{00000019-5E0B-4B56-AD65-587DDE3E139A}"/>
            </c:ext>
          </c:extLst>
        </c:ser>
        <c:ser>
          <c:idx val="2"/>
          <c:order val="2"/>
          <c:tx>
            <c:strRef>
              <c:f>Sheet1!$D$1</c:f>
              <c:strCache>
                <c:ptCount val="1"/>
                <c:pt idx="0">
                  <c:v>MIS</c:v>
                </c:pt>
              </c:strCache>
            </c:strRef>
          </c:tx>
          <c:spPr>
            <a:solidFill>
              <a:srgbClr val="245E8F"/>
            </a:solidFill>
            <a:ln w="12700">
              <a:solidFill>
                <a:sysClr val="window" lastClr="FFFFFF"/>
              </a:solidFill>
              <a:prstDash val="solid"/>
            </a:ln>
          </c:spPr>
          <c:invertIfNegative val="0"/>
          <c:dPt>
            <c:idx val="0"/>
            <c:invertIfNegative val="0"/>
            <c:bubble3D val="0"/>
            <c:spPr>
              <a:solidFill>
                <a:srgbClr val="245E8F"/>
              </a:solidFill>
              <a:ln w="12700">
                <a:solidFill>
                  <a:sysClr val="window" lastClr="FFFFFF"/>
                </a:solidFill>
                <a:prstDash val="solid"/>
              </a:ln>
              <a:effectLst/>
            </c:spPr>
            <c:extLst>
              <c:ext xmlns:c16="http://schemas.microsoft.com/office/drawing/2014/chart" uri="{C3380CC4-5D6E-409C-BE32-E72D297353CC}">
                <c16:uniqueId val="{0000001B-5E0B-4B56-AD65-587DDE3E139A}"/>
              </c:ext>
            </c:extLst>
          </c:dPt>
          <c:dPt>
            <c:idx val="1"/>
            <c:invertIfNegative val="0"/>
            <c:bubble3D val="0"/>
            <c:spPr>
              <a:solidFill>
                <a:srgbClr val="245E8F"/>
              </a:solidFill>
              <a:ln w="12700">
                <a:solidFill>
                  <a:sysClr val="window" lastClr="FFFFFF"/>
                </a:solidFill>
                <a:prstDash val="solid"/>
              </a:ln>
              <a:effectLst/>
            </c:spPr>
            <c:extLst>
              <c:ext xmlns:c16="http://schemas.microsoft.com/office/drawing/2014/chart" uri="{C3380CC4-5D6E-409C-BE32-E72D297353CC}">
                <c16:uniqueId val="{0000001D-5E0B-4B56-AD65-587DDE3E139A}"/>
              </c:ext>
            </c:extLst>
          </c:dPt>
          <c:dPt>
            <c:idx val="2"/>
            <c:invertIfNegative val="0"/>
            <c:bubble3D val="0"/>
            <c:spPr>
              <a:solidFill>
                <a:srgbClr val="245E8F"/>
              </a:solidFill>
              <a:ln w="12700">
                <a:solidFill>
                  <a:sysClr val="window" lastClr="FFFFFF"/>
                </a:solidFill>
                <a:prstDash val="solid"/>
              </a:ln>
              <a:effectLst/>
            </c:spPr>
            <c:extLst>
              <c:ext xmlns:c16="http://schemas.microsoft.com/office/drawing/2014/chart" uri="{C3380CC4-5D6E-409C-BE32-E72D297353CC}">
                <c16:uniqueId val="{0000001F-5E0B-4B56-AD65-587DDE3E139A}"/>
              </c:ext>
            </c:extLst>
          </c:dPt>
          <c:dPt>
            <c:idx val="3"/>
            <c:invertIfNegative val="0"/>
            <c:bubble3D val="0"/>
            <c:spPr>
              <a:solidFill>
                <a:srgbClr val="245E8F"/>
              </a:solidFill>
              <a:ln w="12700">
                <a:solidFill>
                  <a:sysClr val="window" lastClr="FFFFFF"/>
                </a:solidFill>
                <a:prstDash val="solid"/>
              </a:ln>
              <a:effectLst/>
            </c:spPr>
            <c:extLst>
              <c:ext xmlns:c16="http://schemas.microsoft.com/office/drawing/2014/chart" uri="{C3380CC4-5D6E-409C-BE32-E72D297353CC}">
                <c16:uniqueId val="{00000021-5E0B-4B56-AD65-587DDE3E139A}"/>
              </c:ext>
            </c:extLst>
          </c:dPt>
          <c:dPt>
            <c:idx val="4"/>
            <c:invertIfNegative val="0"/>
            <c:bubble3D val="0"/>
            <c:spPr>
              <a:solidFill>
                <a:srgbClr val="245E8F"/>
              </a:solidFill>
              <a:ln w="12700">
                <a:solidFill>
                  <a:sysClr val="window" lastClr="FFFFFF"/>
                </a:solidFill>
                <a:prstDash val="solid"/>
              </a:ln>
              <a:effectLst/>
            </c:spPr>
            <c:extLst>
              <c:ext xmlns:c16="http://schemas.microsoft.com/office/drawing/2014/chart" uri="{C3380CC4-5D6E-409C-BE32-E72D297353CC}">
                <c16:uniqueId val="{00000023-5E0B-4B56-AD65-587DDE3E139A}"/>
              </c:ext>
            </c:extLst>
          </c:dPt>
          <c:dPt>
            <c:idx val="5"/>
            <c:invertIfNegative val="0"/>
            <c:bubble3D val="0"/>
            <c:spPr>
              <a:solidFill>
                <a:srgbClr val="245E8F"/>
              </a:solidFill>
              <a:ln w="12700">
                <a:solidFill>
                  <a:sysClr val="window" lastClr="FFFFFF"/>
                </a:solidFill>
                <a:prstDash val="solid"/>
              </a:ln>
              <a:effectLst/>
            </c:spPr>
            <c:extLst>
              <c:ext xmlns:c16="http://schemas.microsoft.com/office/drawing/2014/chart" uri="{C3380CC4-5D6E-409C-BE32-E72D297353CC}">
                <c16:uniqueId val="{00000025-5E0B-4B56-AD65-587DDE3E139A}"/>
              </c:ext>
            </c:extLst>
          </c:dPt>
          <c:cat>
            <c:strRef>
              <c:f>Sheet1!$A$2:$A$3</c:f>
              <c:strCache>
                <c:ptCount val="2"/>
                <c:pt idx="0">
                  <c:v>2022</c:v>
                </c:pt>
                <c:pt idx="1">
                  <c:v>2026E</c:v>
                </c:pt>
              </c:strCache>
            </c:strRef>
          </c:cat>
          <c:val>
            <c:numRef>
              <c:f>Sheet1!$D$2:$D$3</c:f>
              <c:numCache>
                <c:formatCode>0.0</c:formatCode>
                <c:ptCount val="2"/>
                <c:pt idx="0" formatCode="General">
                  <c:v>1</c:v>
                </c:pt>
                <c:pt idx="1">
                  <c:v>1.5</c:v>
                </c:pt>
              </c:numCache>
            </c:numRef>
          </c:val>
          <c:extLst>
            <c:ext xmlns:c16="http://schemas.microsoft.com/office/drawing/2014/chart" uri="{C3380CC4-5D6E-409C-BE32-E72D297353CC}">
              <c16:uniqueId val="{00000026-5E0B-4B56-AD65-587DDE3E139A}"/>
            </c:ext>
          </c:extLst>
        </c:ser>
        <c:ser>
          <c:idx val="3"/>
          <c:order val="3"/>
          <c:tx>
            <c:strRef>
              <c:f>Sheet1!$E$1</c:f>
              <c:strCache>
                <c:ptCount val="1"/>
                <c:pt idx="0">
                  <c:v>Motion preservation</c:v>
                </c:pt>
              </c:strCache>
            </c:strRef>
          </c:tx>
          <c:spPr>
            <a:solidFill>
              <a:srgbClr val="0383BF"/>
            </a:solidFill>
            <a:ln w="12700">
              <a:solidFill>
                <a:sysClr val="window" lastClr="FFFFFF"/>
              </a:solidFill>
              <a:prstDash val="solid"/>
            </a:ln>
          </c:spPr>
          <c:invertIfNegative val="0"/>
          <c:dPt>
            <c:idx val="0"/>
            <c:invertIfNegative val="0"/>
            <c:bubble3D val="0"/>
            <c:spPr>
              <a:solidFill>
                <a:srgbClr val="0383BF"/>
              </a:solidFill>
              <a:ln w="12700">
                <a:solidFill>
                  <a:sysClr val="window" lastClr="FFFFFF"/>
                </a:solidFill>
                <a:prstDash val="solid"/>
              </a:ln>
              <a:effectLst/>
            </c:spPr>
            <c:extLst>
              <c:ext xmlns:c16="http://schemas.microsoft.com/office/drawing/2014/chart" uri="{C3380CC4-5D6E-409C-BE32-E72D297353CC}">
                <c16:uniqueId val="{00000028-5E0B-4B56-AD65-587DDE3E139A}"/>
              </c:ext>
            </c:extLst>
          </c:dPt>
          <c:dPt>
            <c:idx val="1"/>
            <c:invertIfNegative val="0"/>
            <c:bubble3D val="0"/>
            <c:spPr>
              <a:solidFill>
                <a:srgbClr val="0383BF"/>
              </a:solidFill>
              <a:ln w="12700">
                <a:solidFill>
                  <a:sysClr val="window" lastClr="FFFFFF"/>
                </a:solidFill>
                <a:prstDash val="solid"/>
              </a:ln>
              <a:effectLst/>
            </c:spPr>
            <c:extLst>
              <c:ext xmlns:c16="http://schemas.microsoft.com/office/drawing/2014/chart" uri="{C3380CC4-5D6E-409C-BE32-E72D297353CC}">
                <c16:uniqueId val="{0000002A-5E0B-4B56-AD65-587DDE3E139A}"/>
              </c:ext>
            </c:extLst>
          </c:dPt>
          <c:cat>
            <c:strRef>
              <c:f>Sheet1!$A$2:$A$3</c:f>
              <c:strCache>
                <c:ptCount val="2"/>
                <c:pt idx="0">
                  <c:v>2022</c:v>
                </c:pt>
                <c:pt idx="1">
                  <c:v>2026E</c:v>
                </c:pt>
              </c:strCache>
            </c:strRef>
          </c:cat>
          <c:val>
            <c:numRef>
              <c:f>Sheet1!$E$2:$E$3</c:f>
              <c:numCache>
                <c:formatCode>0.0</c:formatCode>
                <c:ptCount val="2"/>
                <c:pt idx="0" formatCode="General">
                  <c:v>2</c:v>
                </c:pt>
                <c:pt idx="1">
                  <c:v>3</c:v>
                </c:pt>
              </c:numCache>
            </c:numRef>
          </c:val>
          <c:extLst>
            <c:ext xmlns:c16="http://schemas.microsoft.com/office/drawing/2014/chart" uri="{C3380CC4-5D6E-409C-BE32-E72D297353CC}">
              <c16:uniqueId val="{0000002B-5E0B-4B56-AD65-587DDE3E139A}"/>
            </c:ext>
          </c:extLst>
        </c:ser>
        <c:dLbls>
          <c:showLegendKey val="0"/>
          <c:showVal val="0"/>
          <c:showCatName val="0"/>
          <c:showSerName val="0"/>
          <c:showPercent val="0"/>
          <c:showBubbleSize val="0"/>
        </c:dLbls>
        <c:gapWidth val="75"/>
        <c:overlap val="100"/>
        <c:axId val="1004016952"/>
        <c:axId val="1004016560"/>
      </c:barChart>
      <c:catAx>
        <c:axId val="1004015776"/>
        <c:scaling>
          <c:orientation val="minMax"/>
        </c:scaling>
        <c:delete val="0"/>
        <c:axPos val="b"/>
        <c:numFmt formatCode="General" sourceLinked="0"/>
        <c:majorTickMark val="none"/>
        <c:minorTickMark val="none"/>
        <c:tickLblPos val="nextTo"/>
        <c:spPr>
          <a:solidFill>
            <a:srgbClr val="E7E6E6"/>
          </a:solidFill>
          <a:ln w="12700" cap="flat" cmpd="sng" algn="ctr">
            <a:solidFill>
              <a:srgbClr val="808080"/>
            </a:solidFill>
            <a:prstDash val="solid"/>
            <a:round/>
            <a:headEnd type="none" w="med" len="med"/>
            <a:tailEnd type="none" w="med" len="med"/>
          </a:ln>
          <a:effectLst/>
        </c:spPr>
        <c:txPr>
          <a:bodyPr/>
          <a:lstStyle/>
          <a:p>
            <a:pPr>
              <a:defRPr sz="1100" b="1" i="0">
                <a:solidFill>
                  <a:srgbClr val="000000"/>
                </a:solidFill>
                <a:latin typeface="Arial"/>
                <a:ea typeface="Arial"/>
                <a:cs typeface="Arial"/>
              </a:defRPr>
            </a:pPr>
            <a:endParaRPr lang="en-US"/>
          </a:p>
        </c:txPr>
        <c:crossAx val="1004016168"/>
        <c:crosses val="autoZero"/>
        <c:auto val="1"/>
        <c:lblAlgn val="ctr"/>
        <c:lblOffset val="100"/>
        <c:noMultiLvlLbl val="0"/>
      </c:catAx>
      <c:valAx>
        <c:axId val="1004016168"/>
        <c:scaling>
          <c:orientation val="minMax"/>
        </c:scaling>
        <c:delete val="1"/>
        <c:axPos val="l"/>
        <c:numFmt formatCode="General" sourceLinked="1"/>
        <c:majorTickMark val="out"/>
        <c:minorTickMark val="none"/>
        <c:tickLblPos val="nextTo"/>
        <c:crossAx val="1004015776"/>
        <c:crosses val="autoZero"/>
        <c:crossBetween val="between"/>
      </c:valAx>
      <c:valAx>
        <c:axId val="1004016560"/>
        <c:scaling>
          <c:orientation val="minMax"/>
        </c:scaling>
        <c:delete val="1"/>
        <c:axPos val="r"/>
        <c:numFmt formatCode="General" sourceLinked="1"/>
        <c:majorTickMark val="out"/>
        <c:minorTickMark val="none"/>
        <c:tickLblPos val="nextTo"/>
        <c:crossAx val="1004016952"/>
        <c:crosses val="max"/>
        <c:crossBetween val="between"/>
      </c:valAx>
      <c:catAx>
        <c:axId val="1004016952"/>
        <c:scaling>
          <c:orientation val="minMax"/>
        </c:scaling>
        <c:delete val="1"/>
        <c:axPos val="b"/>
        <c:numFmt formatCode="General" sourceLinked="1"/>
        <c:majorTickMark val="out"/>
        <c:minorTickMark val="none"/>
        <c:tickLblPos val="nextTo"/>
        <c:crossAx val="1004016560"/>
        <c:crosses val="autoZero"/>
        <c:auto val="1"/>
        <c:lblAlgn val="ctr"/>
        <c:lblOffset val="100"/>
        <c:noMultiLvlLbl val="0"/>
      </c:catAx>
      <c:spPr>
        <a:noFill/>
        <a:effectLst/>
      </c:spPr>
    </c:plotArea>
    <c:plotVisOnly val="1"/>
    <c:dispBlanksAs val="gap"/>
    <c:showDLblsOverMax val="0"/>
  </c:chart>
  <c:spPr>
    <a:noFill/>
    <a:ln w="9525">
      <a:noFill/>
    </a:ln>
  </c:spPr>
  <c:txPr>
    <a:bodyPr/>
    <a:lstStyle/>
    <a:p>
      <a:pPr>
        <a:defRPr sz="900" b="0">
          <a:solidFill>
            <a:srgbClr val="000000"/>
          </a:solidFill>
          <a:latin typeface="Arial"/>
          <a:ea typeface="Arial"/>
          <a:cs typeface="Aria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2.8958370541286492E-2"/>
          <c:y val="0"/>
          <c:w val="0.7487286084071757"/>
          <c:h val="0.92542409441549955"/>
        </c:manualLayout>
      </c:layout>
      <c:barChart>
        <c:barDir val="col"/>
        <c:grouping val="stacked"/>
        <c:varyColors val="0"/>
        <c:ser>
          <c:idx val="0"/>
          <c:order val="0"/>
          <c:tx>
            <c:strRef>
              <c:f>Sheet1!$B$1</c:f>
              <c:strCache>
                <c:ptCount val="1"/>
                <c:pt idx="0">
                  <c:v>#total (do not copy over)</c:v>
                </c:pt>
              </c:strCache>
            </c:strRef>
          </c:tx>
          <c:spPr>
            <a:noFill/>
            <a:ln w="25400">
              <a:noFill/>
            </a:ln>
          </c:spPr>
          <c:invertIfNegative val="0"/>
          <c:dPt>
            <c:idx val="0"/>
            <c:invertIfNegative val="0"/>
            <c:bubble3D val="0"/>
            <c:spPr>
              <a:noFill/>
              <a:ln w="25400">
                <a:noFill/>
              </a:ln>
              <a:effectLst/>
            </c:spPr>
            <c:extLst>
              <c:ext xmlns:c16="http://schemas.microsoft.com/office/drawing/2014/chart" uri="{C3380CC4-5D6E-409C-BE32-E72D297353CC}">
                <c16:uniqueId val="{00000001-F394-42B8-AA68-41DB250D4BD9}"/>
              </c:ext>
            </c:extLst>
          </c:dPt>
          <c:dPt>
            <c:idx val="1"/>
            <c:invertIfNegative val="0"/>
            <c:bubble3D val="0"/>
            <c:spPr>
              <a:noFill/>
              <a:ln w="25400">
                <a:noFill/>
              </a:ln>
              <a:effectLst/>
            </c:spPr>
            <c:extLst>
              <c:ext xmlns:c16="http://schemas.microsoft.com/office/drawing/2014/chart" uri="{C3380CC4-5D6E-409C-BE32-E72D297353CC}">
                <c16:uniqueId val="{00000003-F394-42B8-AA68-41DB250D4BD9}"/>
              </c:ext>
            </c:extLst>
          </c:dPt>
          <c:dPt>
            <c:idx val="2"/>
            <c:invertIfNegative val="0"/>
            <c:bubble3D val="0"/>
            <c:spPr>
              <a:noFill/>
              <a:ln w="25400">
                <a:noFill/>
              </a:ln>
              <a:effectLst/>
            </c:spPr>
            <c:extLst>
              <c:ext xmlns:c16="http://schemas.microsoft.com/office/drawing/2014/chart" uri="{C3380CC4-5D6E-409C-BE32-E72D297353CC}">
                <c16:uniqueId val="{00000005-F394-42B8-AA68-41DB250D4BD9}"/>
              </c:ext>
            </c:extLst>
          </c:dPt>
          <c:dPt>
            <c:idx val="3"/>
            <c:invertIfNegative val="0"/>
            <c:bubble3D val="0"/>
            <c:spPr>
              <a:noFill/>
              <a:ln w="25400">
                <a:noFill/>
              </a:ln>
              <a:effectLst/>
            </c:spPr>
            <c:extLst>
              <c:ext xmlns:c16="http://schemas.microsoft.com/office/drawing/2014/chart" uri="{C3380CC4-5D6E-409C-BE32-E72D297353CC}">
                <c16:uniqueId val="{00000007-F394-42B8-AA68-41DB250D4BD9}"/>
              </c:ext>
            </c:extLst>
          </c:dPt>
          <c:dPt>
            <c:idx val="4"/>
            <c:invertIfNegative val="0"/>
            <c:bubble3D val="0"/>
            <c:spPr>
              <a:noFill/>
              <a:ln w="25400">
                <a:noFill/>
              </a:ln>
              <a:effectLst/>
            </c:spPr>
            <c:extLst>
              <c:ext xmlns:c16="http://schemas.microsoft.com/office/drawing/2014/chart" uri="{C3380CC4-5D6E-409C-BE32-E72D297353CC}">
                <c16:uniqueId val="{00000009-F394-42B8-AA68-41DB250D4BD9}"/>
              </c:ext>
            </c:extLst>
          </c:dPt>
          <c:dPt>
            <c:idx val="5"/>
            <c:invertIfNegative val="0"/>
            <c:bubble3D val="0"/>
            <c:spPr>
              <a:noFill/>
              <a:ln w="25400">
                <a:noFill/>
              </a:ln>
              <a:effectLst/>
            </c:spPr>
            <c:extLst>
              <c:ext xmlns:c16="http://schemas.microsoft.com/office/drawing/2014/chart" uri="{C3380CC4-5D6E-409C-BE32-E72D297353CC}">
                <c16:uniqueId val="{0000000B-F394-42B8-AA68-41DB250D4BD9}"/>
              </c:ext>
            </c:extLst>
          </c:dPt>
          <c:dLbls>
            <c:dLbl>
              <c:idx val="0"/>
              <c:layout>
                <c:manualLayout>
                  <c:x val="-1.0169477010559128E-2"/>
                  <c:y val="-0.372099495262882"/>
                </c:manualLayout>
              </c:layout>
              <c:tx>
                <c:rich>
                  <a:bodyPr/>
                  <a:lstStyle/>
                  <a:p>
                    <a:r>
                      <a:rPr lang="en-US" sz="1100" b="1" dirty="0">
                        <a:solidFill>
                          <a:schemeClr val="tx1"/>
                        </a:solidFill>
                      </a:rPr>
                      <a:t>~$12Bn Market</a:t>
                    </a:r>
                  </a:p>
                </c:rich>
              </c:tx>
              <c:dLblPos val="ctr"/>
              <c:showLegendKey val="0"/>
              <c:showVal val="1"/>
              <c:showCatName val="0"/>
              <c:showSerName val="0"/>
              <c:showPercent val="0"/>
              <c:showBubbleSize val="0"/>
              <c:extLst>
                <c:ext xmlns:c15="http://schemas.microsoft.com/office/drawing/2012/chart" uri="{CE6537A1-D6FC-4f65-9D91-7224C49458BB}">
                  <c15:layout>
                    <c:manualLayout>
                      <c:w val="0.28654811932614077"/>
                      <c:h val="0.12751937984496123"/>
                    </c:manualLayout>
                  </c15:layout>
                  <c15:showDataLabelsRange val="0"/>
                </c:ext>
                <c:ext xmlns:c16="http://schemas.microsoft.com/office/drawing/2014/chart" uri="{C3380CC4-5D6E-409C-BE32-E72D297353CC}">
                  <c16:uniqueId val="{00000001-F394-42B8-AA68-41DB250D4BD9}"/>
                </c:ext>
              </c:extLst>
            </c:dLbl>
            <c:dLbl>
              <c:idx val="1"/>
              <c:delete val="1"/>
              <c:extLst>
                <c:ext xmlns:c15="http://schemas.microsoft.com/office/drawing/2012/chart" uri="{CE6537A1-D6FC-4f65-9D91-7224C49458BB}"/>
                <c:ext xmlns:c16="http://schemas.microsoft.com/office/drawing/2014/chart" uri="{C3380CC4-5D6E-409C-BE32-E72D297353CC}">
                  <c16:uniqueId val="{00000003-F394-42B8-AA68-41DB250D4BD9}"/>
                </c:ext>
              </c:extLst>
            </c:dLbl>
            <c:dLbl>
              <c:idx val="2"/>
              <c:layout>
                <c:manualLayout>
                  <c:x val="9.6870364030583137E-3"/>
                  <c:y val="-0.2868680739929141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394-42B8-AA68-41DB250D4BD9}"/>
                </c:ext>
              </c:extLst>
            </c:dLbl>
            <c:dLbl>
              <c:idx val="3"/>
              <c:layout>
                <c:manualLayout>
                  <c:x val="1.3561755867473088E-2"/>
                  <c:y val="-0.3527103526284058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394-42B8-AA68-41DB250D4BD9}"/>
                </c:ext>
              </c:extLst>
            </c:dLbl>
            <c:dLbl>
              <c:idx val="4"/>
              <c:layout>
                <c:manualLayout>
                  <c:x val="1.7436665525504963E-2"/>
                  <c:y val="-0.3313116611963757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394-42B8-AA68-41DB250D4BD9}"/>
                </c:ext>
              </c:extLst>
            </c:dLbl>
            <c:dLbl>
              <c:idx val="5"/>
              <c:layout>
                <c:manualLayout>
                  <c:x val="2.1311384989919739E-2"/>
                  <c:y val="-0.3197892168804694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394-42B8-AA68-41DB250D4BD9}"/>
                </c:ext>
              </c:extLst>
            </c:dLbl>
            <c:spPr>
              <a:noFill/>
              <a:effectLst/>
            </c:spPr>
            <c:txPr>
              <a:bodyPr rot="0" vert="horz"/>
              <a:lstStyle/>
              <a:p>
                <a:pPr>
                  <a:defRPr sz="7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2022</c:v>
                </c:pt>
                <c:pt idx="1">
                  <c:v>2026E</c:v>
                </c:pt>
              </c:strCache>
            </c:strRef>
          </c:cat>
          <c:val>
            <c:numRef>
              <c:f>Sheet1!$B$2:$B$3</c:f>
              <c:numCache>
                <c:formatCode>#,##0.0_);\(#,##0.0\);#,##0.0_);@_)</c:formatCode>
                <c:ptCount val="2"/>
                <c:pt idx="0" formatCode="General">
                  <c:v>11.89</c:v>
                </c:pt>
                <c:pt idx="1">
                  <c:v>14.432000000000002</c:v>
                </c:pt>
              </c:numCache>
            </c:numRef>
          </c:val>
          <c:extLst>
            <c:ext xmlns:c16="http://schemas.microsoft.com/office/drawing/2014/chart" uri="{C3380CC4-5D6E-409C-BE32-E72D297353CC}">
              <c16:uniqueId val="{0000000C-F394-42B8-AA68-41DB250D4BD9}"/>
            </c:ext>
          </c:extLst>
        </c:ser>
        <c:dLbls>
          <c:showLegendKey val="0"/>
          <c:showVal val="0"/>
          <c:showCatName val="0"/>
          <c:showSerName val="0"/>
          <c:showPercent val="0"/>
          <c:showBubbleSize val="0"/>
        </c:dLbls>
        <c:gapWidth val="100"/>
        <c:overlap val="100"/>
        <c:axId val="1004017736"/>
        <c:axId val="1004018128"/>
      </c:barChart>
      <c:barChart>
        <c:barDir val="col"/>
        <c:grouping val="stacked"/>
        <c:varyColors val="0"/>
        <c:ser>
          <c:idx val="1"/>
          <c:order val="1"/>
          <c:tx>
            <c:strRef>
              <c:f>Sheet1!$C$1</c:f>
              <c:strCache>
                <c:ptCount val="1"/>
                <c:pt idx="0">
                  <c:v>Core and complex</c:v>
                </c:pt>
              </c:strCache>
            </c:strRef>
          </c:tx>
          <c:spPr>
            <a:solidFill>
              <a:srgbClr val="083E60"/>
            </a:solidFill>
            <a:ln w="12700">
              <a:solidFill>
                <a:sysClr val="window" lastClr="FFFFFF"/>
              </a:solidFill>
              <a:prstDash val="solid"/>
            </a:ln>
          </c:spPr>
          <c:invertIfNegative val="0"/>
          <c:dPt>
            <c:idx val="0"/>
            <c:invertIfNegative val="0"/>
            <c:bubble3D val="0"/>
            <c:spPr>
              <a:solidFill>
                <a:srgbClr val="083E60"/>
              </a:solidFill>
              <a:ln w="12700">
                <a:solidFill>
                  <a:sysClr val="window" lastClr="FFFFFF"/>
                </a:solidFill>
                <a:prstDash val="solid"/>
              </a:ln>
              <a:effectLst/>
            </c:spPr>
            <c:extLst>
              <c:ext xmlns:c16="http://schemas.microsoft.com/office/drawing/2014/chart" uri="{C3380CC4-5D6E-409C-BE32-E72D297353CC}">
                <c16:uniqueId val="{0000000E-F394-42B8-AA68-41DB250D4BD9}"/>
              </c:ext>
            </c:extLst>
          </c:dPt>
          <c:dPt>
            <c:idx val="1"/>
            <c:invertIfNegative val="0"/>
            <c:bubble3D val="0"/>
            <c:spPr>
              <a:solidFill>
                <a:srgbClr val="083E60"/>
              </a:solidFill>
              <a:ln w="12700">
                <a:solidFill>
                  <a:sysClr val="window" lastClr="FFFFFF"/>
                </a:solidFill>
                <a:prstDash val="solid"/>
              </a:ln>
              <a:effectLst/>
            </c:spPr>
            <c:extLst>
              <c:ext xmlns:c16="http://schemas.microsoft.com/office/drawing/2014/chart" uri="{C3380CC4-5D6E-409C-BE32-E72D297353CC}">
                <c16:uniqueId val="{00000010-F394-42B8-AA68-41DB250D4BD9}"/>
              </c:ext>
            </c:extLst>
          </c:dPt>
          <c:dPt>
            <c:idx val="2"/>
            <c:invertIfNegative val="0"/>
            <c:bubble3D val="0"/>
            <c:spPr>
              <a:solidFill>
                <a:srgbClr val="083E60"/>
              </a:solidFill>
              <a:ln w="12700">
                <a:solidFill>
                  <a:sysClr val="window" lastClr="FFFFFF"/>
                </a:solidFill>
                <a:prstDash val="solid"/>
              </a:ln>
              <a:effectLst/>
            </c:spPr>
            <c:extLst>
              <c:ext xmlns:c16="http://schemas.microsoft.com/office/drawing/2014/chart" uri="{C3380CC4-5D6E-409C-BE32-E72D297353CC}">
                <c16:uniqueId val="{00000012-F394-42B8-AA68-41DB250D4BD9}"/>
              </c:ext>
            </c:extLst>
          </c:dPt>
          <c:dPt>
            <c:idx val="3"/>
            <c:invertIfNegative val="0"/>
            <c:bubble3D val="0"/>
            <c:spPr>
              <a:solidFill>
                <a:srgbClr val="083E60"/>
              </a:solidFill>
              <a:ln w="12700">
                <a:solidFill>
                  <a:sysClr val="window" lastClr="FFFFFF"/>
                </a:solidFill>
                <a:prstDash val="solid"/>
              </a:ln>
              <a:effectLst/>
            </c:spPr>
            <c:extLst>
              <c:ext xmlns:c16="http://schemas.microsoft.com/office/drawing/2014/chart" uri="{C3380CC4-5D6E-409C-BE32-E72D297353CC}">
                <c16:uniqueId val="{00000014-F394-42B8-AA68-41DB250D4BD9}"/>
              </c:ext>
            </c:extLst>
          </c:dPt>
          <c:dPt>
            <c:idx val="4"/>
            <c:invertIfNegative val="0"/>
            <c:bubble3D val="0"/>
            <c:spPr>
              <a:solidFill>
                <a:srgbClr val="083E60"/>
              </a:solidFill>
              <a:ln w="12700">
                <a:solidFill>
                  <a:sysClr val="window" lastClr="FFFFFF"/>
                </a:solidFill>
                <a:prstDash val="solid"/>
              </a:ln>
              <a:effectLst/>
            </c:spPr>
            <c:extLst>
              <c:ext xmlns:c16="http://schemas.microsoft.com/office/drawing/2014/chart" uri="{C3380CC4-5D6E-409C-BE32-E72D297353CC}">
                <c16:uniqueId val="{00000016-F394-42B8-AA68-41DB250D4BD9}"/>
              </c:ext>
            </c:extLst>
          </c:dPt>
          <c:dPt>
            <c:idx val="5"/>
            <c:invertIfNegative val="0"/>
            <c:bubble3D val="0"/>
            <c:spPr>
              <a:solidFill>
                <a:srgbClr val="083E60"/>
              </a:solidFill>
              <a:ln w="12700">
                <a:solidFill>
                  <a:sysClr val="window" lastClr="FFFFFF"/>
                </a:solidFill>
                <a:prstDash val="solid"/>
              </a:ln>
              <a:effectLst/>
            </c:spPr>
            <c:extLst>
              <c:ext xmlns:c16="http://schemas.microsoft.com/office/drawing/2014/chart" uri="{C3380CC4-5D6E-409C-BE32-E72D297353CC}">
                <c16:uniqueId val="{00000018-F394-42B8-AA68-41DB250D4BD9}"/>
              </c:ext>
            </c:extLst>
          </c:dPt>
          <c:cat>
            <c:strRef>
              <c:f>Sheet1!$A$2:$A$3</c:f>
              <c:strCache>
                <c:ptCount val="2"/>
                <c:pt idx="0">
                  <c:v>2022</c:v>
                </c:pt>
                <c:pt idx="1">
                  <c:v>2026E</c:v>
                </c:pt>
              </c:strCache>
            </c:strRef>
          </c:cat>
          <c:val>
            <c:numRef>
              <c:f>Sheet1!$C$2:$C$3</c:f>
              <c:numCache>
                <c:formatCode>0.0</c:formatCode>
                <c:ptCount val="2"/>
                <c:pt idx="0" formatCode="General">
                  <c:v>8.5</c:v>
                </c:pt>
                <c:pt idx="1">
                  <c:v>9.8490000000000002</c:v>
                </c:pt>
              </c:numCache>
            </c:numRef>
          </c:val>
          <c:extLst>
            <c:ext xmlns:c16="http://schemas.microsoft.com/office/drawing/2014/chart" uri="{C3380CC4-5D6E-409C-BE32-E72D297353CC}">
              <c16:uniqueId val="{00000019-F394-42B8-AA68-41DB250D4BD9}"/>
            </c:ext>
          </c:extLst>
        </c:ser>
        <c:ser>
          <c:idx val="2"/>
          <c:order val="2"/>
          <c:tx>
            <c:strRef>
              <c:f>Sheet1!$D$1</c:f>
              <c:strCache>
                <c:ptCount val="1"/>
                <c:pt idx="0">
                  <c:v>Bone Healing</c:v>
                </c:pt>
              </c:strCache>
            </c:strRef>
          </c:tx>
          <c:spPr>
            <a:solidFill>
              <a:srgbClr val="245E8F"/>
            </a:solidFill>
            <a:ln>
              <a:solidFill>
                <a:sysClr val="window" lastClr="FFFFFF"/>
              </a:solidFill>
            </a:ln>
          </c:spPr>
          <c:invertIfNegative val="0"/>
          <c:dPt>
            <c:idx val="2"/>
            <c:invertIfNegative val="0"/>
            <c:bubble3D val="0"/>
            <c:spPr>
              <a:solidFill>
                <a:srgbClr val="245E8F"/>
              </a:solidFill>
              <a:ln w="12700">
                <a:solidFill>
                  <a:sysClr val="window" lastClr="FFFFFF"/>
                </a:solidFill>
                <a:prstDash val="solid"/>
              </a:ln>
              <a:effectLst/>
            </c:spPr>
            <c:extLst>
              <c:ext xmlns:c16="http://schemas.microsoft.com/office/drawing/2014/chart" uri="{C3380CC4-5D6E-409C-BE32-E72D297353CC}">
                <c16:uniqueId val="{0000001B-F394-42B8-AA68-41DB250D4BD9}"/>
              </c:ext>
            </c:extLst>
          </c:dPt>
          <c:dPt>
            <c:idx val="3"/>
            <c:invertIfNegative val="0"/>
            <c:bubble3D val="0"/>
            <c:spPr>
              <a:solidFill>
                <a:srgbClr val="245E8F"/>
              </a:solidFill>
              <a:ln w="12700">
                <a:solidFill>
                  <a:sysClr val="window" lastClr="FFFFFF"/>
                </a:solidFill>
                <a:prstDash val="solid"/>
              </a:ln>
              <a:effectLst/>
            </c:spPr>
            <c:extLst>
              <c:ext xmlns:c16="http://schemas.microsoft.com/office/drawing/2014/chart" uri="{C3380CC4-5D6E-409C-BE32-E72D297353CC}">
                <c16:uniqueId val="{0000001D-F394-42B8-AA68-41DB250D4BD9}"/>
              </c:ext>
            </c:extLst>
          </c:dPt>
          <c:dPt>
            <c:idx val="4"/>
            <c:invertIfNegative val="0"/>
            <c:bubble3D val="0"/>
            <c:spPr>
              <a:solidFill>
                <a:srgbClr val="245E8F"/>
              </a:solidFill>
              <a:ln w="12700">
                <a:solidFill>
                  <a:sysClr val="window" lastClr="FFFFFF"/>
                </a:solidFill>
                <a:prstDash val="solid"/>
              </a:ln>
              <a:effectLst/>
            </c:spPr>
            <c:extLst>
              <c:ext xmlns:c16="http://schemas.microsoft.com/office/drawing/2014/chart" uri="{C3380CC4-5D6E-409C-BE32-E72D297353CC}">
                <c16:uniqueId val="{0000001F-F394-42B8-AA68-41DB250D4BD9}"/>
              </c:ext>
            </c:extLst>
          </c:dPt>
          <c:dPt>
            <c:idx val="5"/>
            <c:invertIfNegative val="0"/>
            <c:bubble3D val="0"/>
            <c:spPr>
              <a:solidFill>
                <a:srgbClr val="245E8F"/>
              </a:solidFill>
              <a:ln w="12700">
                <a:solidFill>
                  <a:sysClr val="window" lastClr="FFFFFF"/>
                </a:solidFill>
                <a:prstDash val="solid"/>
              </a:ln>
              <a:effectLst/>
            </c:spPr>
            <c:extLst>
              <c:ext xmlns:c16="http://schemas.microsoft.com/office/drawing/2014/chart" uri="{C3380CC4-5D6E-409C-BE32-E72D297353CC}">
                <c16:uniqueId val="{00000021-F394-42B8-AA68-41DB250D4BD9}"/>
              </c:ext>
            </c:extLst>
          </c:dPt>
          <c:cat>
            <c:strRef>
              <c:f>Sheet1!$A$2:$A$3</c:f>
              <c:strCache>
                <c:ptCount val="2"/>
                <c:pt idx="0">
                  <c:v>2022</c:v>
                </c:pt>
                <c:pt idx="1">
                  <c:v>2026E</c:v>
                </c:pt>
              </c:strCache>
            </c:strRef>
          </c:cat>
          <c:val>
            <c:numRef>
              <c:f>Sheet1!$D$2:$D$3</c:f>
              <c:numCache>
                <c:formatCode>0.0</c:formatCode>
                <c:ptCount val="2"/>
                <c:pt idx="0" formatCode="General">
                  <c:v>0.5</c:v>
                </c:pt>
                <c:pt idx="1">
                  <c:v>0.56999999999999995</c:v>
                </c:pt>
              </c:numCache>
            </c:numRef>
          </c:val>
          <c:extLst>
            <c:ext xmlns:c16="http://schemas.microsoft.com/office/drawing/2014/chart" uri="{C3380CC4-5D6E-409C-BE32-E72D297353CC}">
              <c16:uniqueId val="{00000024-F394-42B8-AA68-41DB250D4BD9}"/>
            </c:ext>
          </c:extLst>
        </c:ser>
        <c:ser>
          <c:idx val="3"/>
          <c:order val="3"/>
          <c:tx>
            <c:strRef>
              <c:f>Sheet1!$E$1</c:f>
              <c:strCache>
                <c:ptCount val="1"/>
                <c:pt idx="0">
                  <c:v>MIS and Enabling Tech</c:v>
                </c:pt>
              </c:strCache>
            </c:strRef>
          </c:tx>
          <c:spPr>
            <a:solidFill>
              <a:srgbClr val="0383BF"/>
            </a:solidFill>
            <a:ln w="12700">
              <a:solidFill>
                <a:srgbClr val="EBF2F5"/>
              </a:solidFill>
              <a:prstDash val="solid"/>
            </a:ln>
          </c:spPr>
          <c:invertIfNegative val="0"/>
          <c:dPt>
            <c:idx val="0"/>
            <c:invertIfNegative val="0"/>
            <c:bubble3D val="0"/>
            <c:spPr>
              <a:solidFill>
                <a:srgbClr val="0383BF"/>
              </a:solidFill>
              <a:ln w="12700">
                <a:solidFill>
                  <a:srgbClr val="EBF2F5"/>
                </a:solidFill>
                <a:prstDash val="solid"/>
              </a:ln>
              <a:effectLst/>
            </c:spPr>
            <c:extLst>
              <c:ext xmlns:c16="http://schemas.microsoft.com/office/drawing/2014/chart" uri="{C3380CC4-5D6E-409C-BE32-E72D297353CC}">
                <c16:uniqueId val="{00000026-F394-42B8-AA68-41DB250D4BD9}"/>
              </c:ext>
            </c:extLst>
          </c:dPt>
          <c:dPt>
            <c:idx val="1"/>
            <c:invertIfNegative val="0"/>
            <c:bubble3D val="0"/>
            <c:spPr>
              <a:solidFill>
                <a:srgbClr val="0383BF"/>
              </a:solidFill>
              <a:ln w="12700">
                <a:solidFill>
                  <a:srgbClr val="EBF2F5"/>
                </a:solidFill>
                <a:prstDash val="solid"/>
              </a:ln>
              <a:effectLst/>
            </c:spPr>
            <c:extLst>
              <c:ext xmlns:c16="http://schemas.microsoft.com/office/drawing/2014/chart" uri="{C3380CC4-5D6E-409C-BE32-E72D297353CC}">
                <c16:uniqueId val="{00000028-F394-42B8-AA68-41DB250D4BD9}"/>
              </c:ext>
            </c:extLst>
          </c:dPt>
          <c:cat>
            <c:strRef>
              <c:f>Sheet1!$A$2:$A$3</c:f>
              <c:strCache>
                <c:ptCount val="2"/>
                <c:pt idx="0">
                  <c:v>2022</c:v>
                </c:pt>
                <c:pt idx="1">
                  <c:v>2026E</c:v>
                </c:pt>
              </c:strCache>
            </c:strRef>
          </c:cat>
          <c:val>
            <c:numRef>
              <c:f>Sheet1!$E$2:$E$3</c:f>
              <c:numCache>
                <c:formatCode>0.0</c:formatCode>
                <c:ptCount val="2"/>
                <c:pt idx="0" formatCode="General">
                  <c:v>2.2069999999999999</c:v>
                </c:pt>
                <c:pt idx="1">
                  <c:v>2.9</c:v>
                </c:pt>
              </c:numCache>
            </c:numRef>
          </c:val>
          <c:extLst>
            <c:ext xmlns:c16="http://schemas.microsoft.com/office/drawing/2014/chart" uri="{C3380CC4-5D6E-409C-BE32-E72D297353CC}">
              <c16:uniqueId val="{00000029-F394-42B8-AA68-41DB250D4BD9}"/>
            </c:ext>
          </c:extLst>
        </c:ser>
        <c:ser>
          <c:idx val="4"/>
          <c:order val="4"/>
          <c:tx>
            <c:strRef>
              <c:f>Sheet1!$F$1</c:f>
              <c:strCache>
                <c:ptCount val="1"/>
                <c:pt idx="0">
                  <c:v>Motion preservation</c:v>
                </c:pt>
              </c:strCache>
            </c:strRef>
          </c:tx>
          <c:spPr>
            <a:solidFill>
              <a:srgbClr val="51A8D0"/>
            </a:solidFill>
            <a:ln w="12700">
              <a:solidFill>
                <a:srgbClr val="EBF2F5"/>
              </a:solidFill>
              <a:prstDash val="solid"/>
            </a:ln>
          </c:spPr>
          <c:invertIfNegative val="0"/>
          <c:dPt>
            <c:idx val="0"/>
            <c:invertIfNegative val="0"/>
            <c:bubble3D val="0"/>
            <c:spPr>
              <a:solidFill>
                <a:srgbClr val="51A8D0"/>
              </a:solidFill>
              <a:ln w="12700">
                <a:solidFill>
                  <a:srgbClr val="EBF2F5"/>
                </a:solidFill>
                <a:prstDash val="solid"/>
              </a:ln>
              <a:effectLst/>
            </c:spPr>
            <c:extLst>
              <c:ext xmlns:c16="http://schemas.microsoft.com/office/drawing/2014/chart" uri="{C3380CC4-5D6E-409C-BE32-E72D297353CC}">
                <c16:uniqueId val="{0000002B-F394-42B8-AA68-41DB250D4BD9}"/>
              </c:ext>
            </c:extLst>
          </c:dPt>
          <c:dPt>
            <c:idx val="1"/>
            <c:invertIfNegative val="0"/>
            <c:bubble3D val="0"/>
            <c:spPr>
              <a:solidFill>
                <a:srgbClr val="51A8D0"/>
              </a:solidFill>
              <a:ln w="12700">
                <a:solidFill>
                  <a:srgbClr val="EBF2F5"/>
                </a:solidFill>
                <a:prstDash val="solid"/>
              </a:ln>
              <a:effectLst/>
            </c:spPr>
            <c:extLst>
              <c:ext xmlns:c16="http://schemas.microsoft.com/office/drawing/2014/chart" uri="{C3380CC4-5D6E-409C-BE32-E72D297353CC}">
                <c16:uniqueId val="{0000002D-F394-42B8-AA68-41DB250D4BD9}"/>
              </c:ext>
            </c:extLst>
          </c:dPt>
          <c:cat>
            <c:strRef>
              <c:f>Sheet1!$A$2:$A$3</c:f>
              <c:strCache>
                <c:ptCount val="2"/>
                <c:pt idx="0">
                  <c:v>2022</c:v>
                </c:pt>
                <c:pt idx="1">
                  <c:v>2026E</c:v>
                </c:pt>
              </c:strCache>
            </c:strRef>
          </c:cat>
          <c:val>
            <c:numRef>
              <c:f>Sheet1!$F$2:$F$3</c:f>
              <c:numCache>
                <c:formatCode>0.0</c:formatCode>
                <c:ptCount val="2"/>
                <c:pt idx="0" formatCode="General">
                  <c:v>0.35699999999999998</c:v>
                </c:pt>
                <c:pt idx="1">
                  <c:v>0.50800000000000001</c:v>
                </c:pt>
              </c:numCache>
            </c:numRef>
          </c:val>
          <c:extLst>
            <c:ext xmlns:c16="http://schemas.microsoft.com/office/drawing/2014/chart" uri="{C3380CC4-5D6E-409C-BE32-E72D297353CC}">
              <c16:uniqueId val="{0000002E-F394-42B8-AA68-41DB250D4BD9}"/>
            </c:ext>
          </c:extLst>
        </c:ser>
        <c:dLbls>
          <c:showLegendKey val="0"/>
          <c:showVal val="0"/>
          <c:showCatName val="0"/>
          <c:showSerName val="0"/>
          <c:showPercent val="0"/>
          <c:showBubbleSize val="0"/>
        </c:dLbls>
        <c:gapWidth val="100"/>
        <c:overlap val="100"/>
        <c:axId val="1004018912"/>
        <c:axId val="1004018520"/>
      </c:barChart>
      <c:catAx>
        <c:axId val="1004017736"/>
        <c:scaling>
          <c:orientation val="minMax"/>
        </c:scaling>
        <c:delete val="0"/>
        <c:axPos val="b"/>
        <c:numFmt formatCode="General" sourceLinked="0"/>
        <c:majorTickMark val="none"/>
        <c:minorTickMark val="none"/>
        <c:tickLblPos val="nextTo"/>
        <c:spPr>
          <a:ln w="12700" cap="flat" cmpd="sng" algn="ctr">
            <a:solidFill>
              <a:srgbClr val="808080"/>
            </a:solidFill>
            <a:prstDash val="solid"/>
            <a:round/>
            <a:headEnd type="none" w="med" len="med"/>
            <a:tailEnd type="none" w="med" len="med"/>
          </a:ln>
          <a:effectLst/>
        </c:spPr>
        <c:txPr>
          <a:bodyPr/>
          <a:lstStyle/>
          <a:p>
            <a:pPr>
              <a:defRPr b="1"/>
            </a:pPr>
            <a:endParaRPr lang="en-US"/>
          </a:p>
        </c:txPr>
        <c:crossAx val="1004018128"/>
        <c:crosses val="autoZero"/>
        <c:auto val="1"/>
        <c:lblAlgn val="ctr"/>
        <c:lblOffset val="100"/>
        <c:noMultiLvlLbl val="0"/>
      </c:catAx>
      <c:valAx>
        <c:axId val="1004018128"/>
        <c:scaling>
          <c:orientation val="minMax"/>
        </c:scaling>
        <c:delete val="1"/>
        <c:axPos val="l"/>
        <c:numFmt formatCode="General" sourceLinked="1"/>
        <c:majorTickMark val="out"/>
        <c:minorTickMark val="none"/>
        <c:tickLblPos val="nextTo"/>
        <c:crossAx val="1004017736"/>
        <c:crosses val="autoZero"/>
        <c:crossBetween val="between"/>
      </c:valAx>
      <c:valAx>
        <c:axId val="1004018520"/>
        <c:scaling>
          <c:orientation val="minMax"/>
        </c:scaling>
        <c:delete val="1"/>
        <c:axPos val="r"/>
        <c:numFmt formatCode="General" sourceLinked="1"/>
        <c:majorTickMark val="out"/>
        <c:minorTickMark val="none"/>
        <c:tickLblPos val="nextTo"/>
        <c:crossAx val="1004018912"/>
        <c:crosses val="max"/>
        <c:crossBetween val="between"/>
      </c:valAx>
      <c:catAx>
        <c:axId val="1004018912"/>
        <c:scaling>
          <c:orientation val="minMax"/>
        </c:scaling>
        <c:delete val="1"/>
        <c:axPos val="b"/>
        <c:numFmt formatCode="General" sourceLinked="1"/>
        <c:majorTickMark val="out"/>
        <c:minorTickMark val="none"/>
        <c:tickLblPos val="nextTo"/>
        <c:crossAx val="1004018520"/>
        <c:crosses val="autoZero"/>
        <c:auto val="1"/>
        <c:lblAlgn val="ctr"/>
        <c:lblOffset val="100"/>
        <c:noMultiLvlLbl val="0"/>
      </c:catAx>
      <c:spPr>
        <a:noFill/>
        <a:effectLst/>
      </c:spPr>
    </c:plotArea>
    <c:plotVisOnly val="1"/>
    <c:dispBlanksAs val="gap"/>
    <c:showDLblsOverMax val="0"/>
  </c:chart>
  <c:spPr>
    <a:noFill/>
    <a:ln w="9525">
      <a:noFill/>
    </a:ln>
  </c:spPr>
  <c:txPr>
    <a:bodyPr/>
    <a:lstStyle/>
    <a:p>
      <a:pPr>
        <a:defRPr sz="800" b="0">
          <a:solidFill>
            <a:srgbClr val="000000"/>
          </a:solidFill>
          <a:latin typeface="Arial"/>
          <a:ea typeface="Arial"/>
          <a:cs typeface="Arial"/>
        </a:defRPr>
      </a:pPr>
      <a:endParaRPr lang="en-US"/>
    </a:p>
  </c:tx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0.47299</cdr:x>
      <cdr:y>0.49993</cdr:y>
    </cdr:from>
    <cdr:to>
      <cdr:x>0.71251</cdr:x>
      <cdr:y>0.58753</cdr:y>
    </cdr:to>
    <cdr:sp macro="" textlink="">
      <cdr:nvSpPr>
        <cdr:cNvPr id="2" name="TextBox 24">
          <a:extLst xmlns:a="http://schemas.openxmlformats.org/drawingml/2006/main">
            <a:ext uri="{FF2B5EF4-FFF2-40B4-BE49-F238E27FC236}">
              <a16:creationId xmlns:a16="http://schemas.microsoft.com/office/drawing/2014/main" id="{C824AF98-89C0-42BF-9A53-843D8DF6BD74}"/>
            </a:ext>
          </a:extLst>
        </cdr:cNvPr>
        <cdr:cNvSpPr txBox="1"/>
      </cdr:nvSpPr>
      <cdr:spPr>
        <a:xfrm xmlns:a="http://schemas.openxmlformats.org/drawingml/2006/main">
          <a:off x="1380788" y="1932022"/>
          <a:ext cx="699225" cy="338554"/>
        </a:xfrm>
        <a:prstGeom xmlns:a="http://schemas.openxmlformats.org/drawingml/2006/main" prst="rect">
          <a:avLst/>
        </a:prstGeom>
        <a:noFill xmlns:a="http://schemas.openxmlformats.org/drawingml/2006/main"/>
        <a:effectLst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800" b="1" dirty="0">
              <a:solidFill>
                <a:schemeClr val="bg1"/>
              </a:solidFill>
              <a:latin typeface="Arial" panose="020B0604020202020204" pitchFamily="34" charset="0"/>
              <a:cs typeface="Arial" panose="020B0604020202020204" pitchFamily="34" charset="0"/>
            </a:rPr>
            <a:t>LSD growth</a:t>
          </a:r>
        </a:p>
      </cdr:txBody>
    </cdr:sp>
  </cdr:relSizeAnchor>
  <cdr:relSizeAnchor xmlns:cdr="http://schemas.openxmlformats.org/drawingml/2006/chartDrawing">
    <cdr:from>
      <cdr:x>0.48314</cdr:x>
      <cdr:y>0.1161</cdr:y>
    </cdr:from>
    <cdr:to>
      <cdr:x>0.70096</cdr:x>
      <cdr:y>0.17377</cdr:y>
    </cdr:to>
    <cdr:sp macro="" textlink="">
      <cdr:nvSpPr>
        <cdr:cNvPr id="4" name="TextBox 38">
          <a:extLst xmlns:a="http://schemas.openxmlformats.org/drawingml/2006/main">
            <a:ext uri="{FF2B5EF4-FFF2-40B4-BE49-F238E27FC236}">
              <a16:creationId xmlns:a16="http://schemas.microsoft.com/office/drawing/2014/main" id="{F68F264F-E8F6-4927-ADBA-9FF455BE4060}"/>
            </a:ext>
          </a:extLst>
        </cdr:cNvPr>
        <cdr:cNvSpPr txBox="1"/>
      </cdr:nvSpPr>
      <cdr:spPr>
        <a:xfrm xmlns:a="http://schemas.openxmlformats.org/drawingml/2006/main">
          <a:off x="1146590" y="417486"/>
          <a:ext cx="516928" cy="207393"/>
        </a:xfrm>
        <a:prstGeom xmlns:a="http://schemas.openxmlformats.org/drawingml/2006/main" prst="rect">
          <a:avLst/>
        </a:prstGeom>
        <a:noFill xmlns:a="http://schemas.openxmlformats.org/drawingml/2006/main"/>
        <a:effectLst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700" b="1" dirty="0">
              <a:solidFill>
                <a:schemeClr val="bg1"/>
              </a:solidFill>
              <a:latin typeface="Arial" panose="020B0604020202020204" pitchFamily="34" charset="0"/>
              <a:cs typeface="Arial" panose="020B0604020202020204" pitchFamily="34" charset="0"/>
            </a:rPr>
            <a:t>HSD</a:t>
          </a:r>
          <a:endParaRPr lang="en-US" sz="800" b="1" dirty="0">
            <a:solidFill>
              <a:schemeClr val="bg1"/>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0.48173</cdr:x>
      <cdr:y>0.31109</cdr:y>
    </cdr:from>
    <cdr:to>
      <cdr:x>0.69839</cdr:x>
      <cdr:y>0.37288</cdr:y>
    </cdr:to>
    <cdr:sp macro="" textlink="">
      <cdr:nvSpPr>
        <cdr:cNvPr id="6" name="TextBox 38">
          <a:extLst xmlns:a="http://schemas.openxmlformats.org/drawingml/2006/main">
            <a:ext uri="{FF2B5EF4-FFF2-40B4-BE49-F238E27FC236}">
              <a16:creationId xmlns:a16="http://schemas.microsoft.com/office/drawing/2014/main" id="{6D35A7F0-19D9-478A-906A-3D78A4F6C527}"/>
            </a:ext>
          </a:extLst>
        </cdr:cNvPr>
        <cdr:cNvSpPr txBox="1"/>
      </cdr:nvSpPr>
      <cdr:spPr>
        <a:xfrm xmlns:a="http://schemas.openxmlformats.org/drawingml/2006/main">
          <a:off x="1406300" y="1202241"/>
          <a:ext cx="632490" cy="238793"/>
        </a:xfrm>
        <a:prstGeom xmlns:a="http://schemas.openxmlformats.org/drawingml/2006/main" prst="rect">
          <a:avLst/>
        </a:prstGeom>
        <a:noFill xmlns:a="http://schemas.openxmlformats.org/drawingml/2006/main"/>
        <a:effec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800" b="1" dirty="0">
              <a:solidFill>
                <a:schemeClr val="bg1"/>
              </a:solidFill>
              <a:latin typeface="Arial" panose="020B0604020202020204" pitchFamily="34" charset="0"/>
              <a:cs typeface="Arial" panose="020B0604020202020204" pitchFamily="34" charset="0"/>
            </a:rPr>
            <a:t>LSD</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ED73BAF5-8CFE-4318-8234-CB3E69DF5CCB}" type="datetimeFigureOut">
              <a:rPr lang="en-US" smtClean="0"/>
              <a:t>5/25/2023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07251E4-73E8-48D3-8F9E-DA5C02A69349}" type="slidenum">
              <a:rPr lang="en-US" smtClean="0"/>
              <a:t>‹#›</a:t>
            </a:fld>
            <a:endParaRPr lang="en-US"/>
          </a:p>
        </p:txBody>
      </p:sp>
    </p:spTree>
    <p:extLst>
      <p:ext uri="{BB962C8B-B14F-4D97-AF65-F5344CB8AC3E}">
        <p14:creationId xmlns:p14="http://schemas.microsoft.com/office/powerpoint/2010/main" val="2865438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7251E4-73E8-48D3-8F9E-DA5C02A69349}" type="slidenum">
              <a:rPr lang="en-US" smtClean="0"/>
              <a:t>3</a:t>
            </a:fld>
            <a:endParaRPr lang="en-US"/>
          </a:p>
        </p:txBody>
      </p:sp>
    </p:spTree>
    <p:extLst>
      <p:ext uri="{BB962C8B-B14F-4D97-AF65-F5344CB8AC3E}">
        <p14:creationId xmlns:p14="http://schemas.microsoft.com/office/powerpoint/2010/main" val="4263020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251E4-73E8-48D3-8F9E-DA5C02A693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567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251E4-73E8-48D3-8F9E-DA5C02A693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9896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251E4-73E8-48D3-8F9E-DA5C02A693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272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7251E4-73E8-48D3-8F9E-DA5C02A69349}" type="slidenum">
              <a:rPr lang="en-US" smtClean="0"/>
              <a:t>18</a:t>
            </a:fld>
            <a:endParaRPr lang="en-US"/>
          </a:p>
        </p:txBody>
      </p:sp>
    </p:spTree>
    <p:extLst>
      <p:ext uri="{BB962C8B-B14F-4D97-AF65-F5344CB8AC3E}">
        <p14:creationId xmlns:p14="http://schemas.microsoft.com/office/powerpoint/2010/main" val="1344492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7251E4-73E8-48D3-8F9E-DA5C02A69349}" type="slidenum">
              <a:rPr lang="en-US" smtClean="0"/>
              <a:t>4</a:t>
            </a:fld>
            <a:endParaRPr lang="en-US"/>
          </a:p>
        </p:txBody>
      </p:sp>
    </p:spTree>
    <p:extLst>
      <p:ext uri="{BB962C8B-B14F-4D97-AF65-F5344CB8AC3E}">
        <p14:creationId xmlns:p14="http://schemas.microsoft.com/office/powerpoint/2010/main" val="202120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251E4-73E8-48D3-8F9E-DA5C02A693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69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251E4-73E8-48D3-8F9E-DA5C02A693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1623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251E4-73E8-48D3-8F9E-DA5C02A693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108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251E4-73E8-48D3-8F9E-DA5C02A693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584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251E4-73E8-48D3-8F9E-DA5C02A693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344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Brainlab</a:t>
            </a:r>
            <a:r>
              <a:rPr lang="en-US" dirty="0"/>
              <a:t> partnerships is focused across IMAGING, PLANNING, NAVIGATION, and ROBOTICS</a:t>
            </a:r>
          </a:p>
        </p:txBody>
      </p:sp>
      <p:sp>
        <p:nvSpPr>
          <p:cNvPr id="4" name="Slide Number Placeholder 3"/>
          <p:cNvSpPr>
            <a:spLocks noGrp="1"/>
          </p:cNvSpPr>
          <p:nvPr>
            <p:ph type="sldNum" sz="quarter" idx="5"/>
          </p:nvPr>
        </p:nvSpPr>
        <p:spPr/>
        <p:txBody>
          <a:bodyPr/>
          <a:lstStyle/>
          <a:p>
            <a:fld id="{007251E4-73E8-48D3-8F9E-DA5C02A69349}" type="slidenum">
              <a:rPr lang="en-US" smtClean="0"/>
              <a:t>12</a:t>
            </a:fld>
            <a:endParaRPr lang="en-US"/>
          </a:p>
        </p:txBody>
      </p:sp>
    </p:spTree>
    <p:extLst>
      <p:ext uri="{BB962C8B-B14F-4D97-AF65-F5344CB8AC3E}">
        <p14:creationId xmlns:p14="http://schemas.microsoft.com/office/powerpoint/2010/main" val="3102412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251E4-73E8-48D3-8F9E-DA5C02A693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3899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10" name="Rectangle: Rounded Corners 4">
            <a:extLst>
              <a:ext uri="{FF2B5EF4-FFF2-40B4-BE49-F238E27FC236}">
                <a16:creationId xmlns:a16="http://schemas.microsoft.com/office/drawing/2014/main" id="{79F88E90-8611-B84F-8385-C4E4B78B9623}"/>
              </a:ext>
            </a:extLst>
          </p:cNvPr>
          <p:cNvSpPr/>
          <p:nvPr userDrawn="1"/>
        </p:nvSpPr>
        <p:spPr>
          <a:xfrm>
            <a:off x="0" y="0"/>
            <a:ext cx="12192000" cy="6858000"/>
          </a:xfrm>
          <a:prstGeom prst="rect">
            <a:avLst/>
          </a:prstGeom>
          <a:gradFill>
            <a:gsLst>
              <a:gs pos="100000">
                <a:srgbClr val="005DA6">
                  <a:lumMod val="83796"/>
                </a:srgbClr>
              </a:gs>
              <a:gs pos="0">
                <a:srgbClr val="0A2043"/>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Text Placeholder 2">
            <a:extLst>
              <a:ext uri="{FF2B5EF4-FFF2-40B4-BE49-F238E27FC236}">
                <a16:creationId xmlns:a16="http://schemas.microsoft.com/office/drawing/2014/main" id="{3322A4AD-843D-1C4A-9C73-03AE7C6A5BE4}"/>
              </a:ext>
            </a:extLst>
          </p:cNvPr>
          <p:cNvSpPr>
            <a:spLocks noGrp="1"/>
          </p:cNvSpPr>
          <p:nvPr>
            <p:ph type="body" sz="quarter" idx="10"/>
          </p:nvPr>
        </p:nvSpPr>
        <p:spPr>
          <a:xfrm>
            <a:off x="228600" y="228600"/>
            <a:ext cx="9597980" cy="1352550"/>
          </a:xfrm>
          <a:prstGeom prst="rect">
            <a:avLst/>
          </a:prstGeom>
        </p:spPr>
        <p:txBody>
          <a:bodyPr/>
          <a:lstStyle>
            <a:lvl1pPr marL="0" indent="0">
              <a:buNone/>
              <a:defRPr sz="28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2" name="Picture 11">
            <a:extLst>
              <a:ext uri="{FF2B5EF4-FFF2-40B4-BE49-F238E27FC236}">
                <a16:creationId xmlns:a16="http://schemas.microsoft.com/office/drawing/2014/main" id="{6058662F-6D56-204C-82EE-78F6983FD436}"/>
              </a:ext>
            </a:extLst>
          </p:cNvPr>
          <p:cNvPicPr>
            <a:picLocks noChangeAspect="1"/>
          </p:cNvPicPr>
          <p:nvPr userDrawn="1"/>
        </p:nvPicPr>
        <p:blipFill>
          <a:blip r:embed="rId2">
            <a:alphaModFix amt="14000"/>
          </a:blip>
          <a:stretch>
            <a:fillRect/>
          </a:stretch>
        </p:blipFill>
        <p:spPr>
          <a:xfrm>
            <a:off x="9885456" y="12700"/>
            <a:ext cx="2306544" cy="1587500"/>
          </a:xfrm>
          <a:prstGeom prst="rect">
            <a:avLst/>
          </a:prstGeom>
        </p:spPr>
      </p:pic>
    </p:spTree>
    <p:extLst>
      <p:ext uri="{BB962C8B-B14F-4D97-AF65-F5344CB8AC3E}">
        <p14:creationId xmlns:p14="http://schemas.microsoft.com/office/powerpoint/2010/main" val="375321661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3333">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73333">
                                          <p:cBhvr additive="base">
                                            <p:cTn id="7" dur="1500" fill="hold"/>
                                            <p:tgtEl>
                                              <p:spTgt spid="10"/>
                                            </p:tgtEl>
                                            <p:attrNameLst>
                                              <p:attrName>ppt_x</p:attrName>
                                            </p:attrNameLst>
                                          </p:cBhvr>
                                          <p:tavLst>
                                            <p:tav tm="0">
                                              <p:val>
                                                <p:strVal val="#ppt_x"/>
                                              </p:val>
                                            </p:tav>
                                            <p:tav tm="100000">
                                              <p:val>
                                                <p:strVal val="#ppt_x"/>
                                              </p:val>
                                            </p:tav>
                                          </p:tavLst>
                                        </p:anim>
                                        <p:anim calcmode="lin" valueType="num" p14:bounceEnd="73333">
                                          <p:cBhvr additive="base">
                                            <p:cTn id="8" dur="1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500" fill="hold"/>
                                            <p:tgtEl>
                                              <p:spTgt spid="10"/>
                                            </p:tgtEl>
                                            <p:attrNameLst>
                                              <p:attrName>ppt_x</p:attrName>
                                            </p:attrNameLst>
                                          </p:cBhvr>
                                          <p:tavLst>
                                            <p:tav tm="0">
                                              <p:val>
                                                <p:strVal val="#ppt_x"/>
                                              </p:val>
                                            </p:tav>
                                            <p:tav tm="100000">
                                              <p:val>
                                                <p:strVal val="#ppt_x"/>
                                              </p:val>
                                            </p:tav>
                                          </p:tavLst>
                                        </p:anim>
                                        <p:anim calcmode="lin" valueType="num">
                                          <p:cBhvr additive="base">
                                            <p:cTn id="8" dur="1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tandard with Headline">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D19A5DF1-6258-5942-ACFD-C2F6834ED8B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432" r="6826"/>
          <a:stretch/>
        </p:blipFill>
        <p:spPr bwMode="auto">
          <a:xfrm>
            <a:off x="0" y="0"/>
            <a:ext cx="12208905"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82933A6A-4697-EA47-96B8-46DE2A3C9B5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61601" y="6273800"/>
            <a:ext cx="1675847" cy="30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E1C7616D-1A6A-D644-A4A2-DECF668F8BE0}"/>
              </a:ext>
            </a:extLst>
          </p:cNvPr>
          <p:cNvSpPr>
            <a:spLocks noGrp="1"/>
          </p:cNvSpPr>
          <p:nvPr>
            <p:ph type="body" sz="quarter" idx="10" hasCustomPrompt="1"/>
          </p:nvPr>
        </p:nvSpPr>
        <p:spPr>
          <a:xfrm>
            <a:off x="475488" y="548640"/>
            <a:ext cx="9601200" cy="1654175"/>
          </a:xfrm>
          <a:prstGeom prst="rect">
            <a:avLst/>
          </a:prstGeom>
        </p:spPr>
        <p:txBody>
          <a:bodyPr wrap="square"/>
          <a:lstStyle>
            <a:lvl1pPr marL="0" indent="0">
              <a:lnSpc>
                <a:spcPct val="100000"/>
              </a:lnSpc>
              <a:spcBef>
                <a:spcPts val="0"/>
              </a:spcBef>
              <a:buNone/>
              <a:defRPr lang="en-US" sz="2900" b="1" kern="1200" dirty="0">
                <a:solidFill>
                  <a:srgbClr val="595959"/>
                </a:solidFill>
                <a:latin typeface="Arial" panose="020B0604020202020204" pitchFamily="34" charset="0"/>
                <a:ea typeface="+mn-ea"/>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9151912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31E0A1-0124-22E5-BAF9-6B20AB5EA200}"/>
              </a:ext>
            </a:extLst>
          </p:cNvPr>
          <p:cNvSpPr txBox="1"/>
          <p:nvPr userDrawn="1"/>
        </p:nvSpPr>
        <p:spPr>
          <a:xfrm>
            <a:off x="331791" y="6410786"/>
            <a:ext cx="1015997" cy="215444"/>
          </a:xfrm>
          <a:prstGeom prst="rect">
            <a:avLst/>
          </a:prstGeom>
          <a:noFill/>
        </p:spPr>
        <p:txBody>
          <a:bodyPr wrap="square" lIns="0" tIns="0" rIns="0" bIns="0" rtlCol="0">
            <a:spAutoFit/>
          </a:bodyPr>
          <a:lstStyle/>
          <a:p>
            <a:fld id="{99D195F3-20EB-488F-AE2B-BF4EC9F4C306}" type="slidenum">
              <a:rPr lang="en-US" sz="1400" kern="1200" baseline="0" smtClean="0">
                <a:solidFill>
                  <a:srgbClr val="AAA9AD"/>
                </a:solidFill>
                <a:effectLst/>
                <a:latin typeface="Arial" panose="020B0604020202020204" pitchFamily="34" charset="0"/>
                <a:ea typeface="+mn-ea"/>
                <a:cs typeface="Arial" panose="020B0604020202020204" pitchFamily="34" charset="0"/>
              </a:rPr>
              <a:t>‹#›</a:t>
            </a:fld>
            <a:endParaRPr lang="en-US" sz="1600" baseline="0" dirty="0">
              <a:solidFill>
                <a:srgbClr val="AAA9AD"/>
              </a:solidFill>
              <a:effectLst/>
            </a:endParaRPr>
          </a:p>
        </p:txBody>
      </p:sp>
    </p:spTree>
    <p:extLst>
      <p:ext uri="{BB962C8B-B14F-4D97-AF65-F5344CB8AC3E}">
        <p14:creationId xmlns:p14="http://schemas.microsoft.com/office/powerpoint/2010/main" val="2697748766"/>
      </p:ext>
    </p:extLst>
  </p:cSld>
  <p:clrMap bg1="lt1" tx1="dk1" bg2="lt2" tx2="dk2" accent1="accent1" accent2="accent2" accent3="accent3" accent4="accent4" accent5="accent5" accent6="accent6" hlink="hlink" folHlink="folHlink"/>
  <p:sldLayoutIdLst>
    <p:sldLayoutId id="2147483956" r:id="rId1"/>
    <p:sldLayoutId id="2147483959"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tags" Target="../tags/tag6.xml"/><Relationship Id="rId21" Type="http://schemas.openxmlformats.org/officeDocument/2006/relationships/image" Target="../media/image53.png"/><Relationship Id="rId7" Type="http://schemas.openxmlformats.org/officeDocument/2006/relationships/oleObject" Target="../embeddings/oleObject2.bin"/><Relationship Id="rId12" Type="http://schemas.microsoft.com/office/2007/relationships/hdphoto" Target="../media/hdphoto1.wdp"/><Relationship Id="rId17" Type="http://schemas.openxmlformats.org/officeDocument/2006/relationships/image" Target="../media/image49.png"/><Relationship Id="rId25" Type="http://schemas.microsoft.com/office/2007/relationships/hdphoto" Target="../media/hdphoto2.wdp"/><Relationship Id="rId2" Type="http://schemas.openxmlformats.org/officeDocument/2006/relationships/tags" Target="../tags/tag5.xml"/><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tags" Target="../tags/tag4.xml"/><Relationship Id="rId6" Type="http://schemas.openxmlformats.org/officeDocument/2006/relationships/image" Target="../media/image14.emf"/><Relationship Id="rId11" Type="http://schemas.openxmlformats.org/officeDocument/2006/relationships/image" Target="../media/image44.png"/><Relationship Id="rId24" Type="http://schemas.openxmlformats.org/officeDocument/2006/relationships/image" Target="../media/image56.png"/><Relationship Id="rId5" Type="http://schemas.openxmlformats.org/officeDocument/2006/relationships/notesSlide" Target="../notesSlides/notesSlide7.xml"/><Relationship Id="rId15" Type="http://schemas.openxmlformats.org/officeDocument/2006/relationships/image" Target="../media/image47.png"/><Relationship Id="rId23" Type="http://schemas.openxmlformats.org/officeDocument/2006/relationships/image" Target="../media/image55.jpeg"/><Relationship Id="rId10" Type="http://schemas.openxmlformats.org/officeDocument/2006/relationships/image" Target="../media/image43.jpeg"/><Relationship Id="rId19" Type="http://schemas.openxmlformats.org/officeDocument/2006/relationships/image" Target="../media/image51.png"/><Relationship Id="rId4" Type="http://schemas.openxmlformats.org/officeDocument/2006/relationships/slideLayout" Target="../slideLayouts/slideLayout2.xml"/><Relationship Id="rId9" Type="http://schemas.openxmlformats.org/officeDocument/2006/relationships/chart" Target="../charts/chart2.xml"/><Relationship Id="rId14" Type="http://schemas.openxmlformats.org/officeDocument/2006/relationships/image" Target="../media/image46.png"/><Relationship Id="rId22" Type="http://schemas.openxmlformats.org/officeDocument/2006/relationships/image" Target="../media/image54.png"/></Relationships>
</file>

<file path=ppt/slides/_rels/slide1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9.png"/><Relationship Id="rId10" Type="http://schemas.openxmlformats.org/officeDocument/2006/relationships/image" Target="../media/image63.png"/><Relationship Id="rId4" Type="http://schemas.openxmlformats.org/officeDocument/2006/relationships/image" Target="../media/image58.png"/><Relationship Id="rId9" Type="http://schemas.openxmlformats.org/officeDocument/2006/relationships/image" Target="../media/image62.jpe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jpe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jpeg"/><Relationship Id="rId7"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 Id="rId9" Type="http://schemas.openxmlformats.org/officeDocument/2006/relationships/image" Target="../media/image11.emf"/></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20.png"/><Relationship Id="rId18" Type="http://schemas.openxmlformats.org/officeDocument/2006/relationships/image" Target="../media/image24.png"/><Relationship Id="rId3" Type="http://schemas.openxmlformats.org/officeDocument/2006/relationships/tags" Target="../tags/tag3.xml"/><Relationship Id="rId7" Type="http://schemas.openxmlformats.org/officeDocument/2006/relationships/oleObject" Target="../embeddings/oleObject1.bin"/><Relationship Id="rId12" Type="http://schemas.openxmlformats.org/officeDocument/2006/relationships/image" Target="../media/image19.png"/><Relationship Id="rId17" Type="http://schemas.openxmlformats.org/officeDocument/2006/relationships/chart" Target="../charts/chart1.xml"/><Relationship Id="rId2" Type="http://schemas.openxmlformats.org/officeDocument/2006/relationships/tags" Target="../tags/tag2.xml"/><Relationship Id="rId16" Type="http://schemas.openxmlformats.org/officeDocument/2006/relationships/image" Target="../media/image23.png"/><Relationship Id="rId1" Type="http://schemas.openxmlformats.org/officeDocument/2006/relationships/tags" Target="../tags/tag1.xml"/><Relationship Id="rId6" Type="http://schemas.openxmlformats.org/officeDocument/2006/relationships/image" Target="../media/image14.emf"/><Relationship Id="rId11" Type="http://schemas.openxmlformats.org/officeDocument/2006/relationships/image" Target="../media/image18.png"/><Relationship Id="rId5" Type="http://schemas.openxmlformats.org/officeDocument/2006/relationships/notesSlide" Target="../notesSlides/notesSlide4.xml"/><Relationship Id="rId15" Type="http://schemas.openxmlformats.org/officeDocument/2006/relationships/image" Target="../media/image22.png"/><Relationship Id="rId10" Type="http://schemas.openxmlformats.org/officeDocument/2006/relationships/image" Target="../media/image17.png"/><Relationship Id="rId19" Type="http://schemas.openxmlformats.org/officeDocument/2006/relationships/image" Target="../media/image25.png"/><Relationship Id="rId4" Type="http://schemas.openxmlformats.org/officeDocument/2006/relationships/slideLayout" Target="../slideLayouts/slideLayout2.xml"/><Relationship Id="rId9" Type="http://schemas.openxmlformats.org/officeDocument/2006/relationships/image" Target="../media/image16.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9AB2E61-449A-46FA-BBCE-F79F1D36231E}"/>
              </a:ext>
            </a:extLst>
          </p:cNvPr>
          <p:cNvSpPr/>
          <p:nvPr/>
        </p:nvSpPr>
        <p:spPr>
          <a:xfrm>
            <a:off x="0" y="3629891"/>
            <a:ext cx="12192000" cy="1828801"/>
          </a:xfrm>
          <a:prstGeom prst="rect">
            <a:avLst/>
          </a:prstGeom>
          <a:solidFill>
            <a:srgbClr val="71BCE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4">
            <a:extLst>
              <a:ext uri="{FF2B5EF4-FFF2-40B4-BE49-F238E27FC236}">
                <a16:creationId xmlns:a16="http://schemas.microsoft.com/office/drawing/2014/main" id="{1B2C5A38-3218-4CCF-B64E-7BCB4330329F}"/>
              </a:ext>
            </a:extLst>
          </p:cNvPr>
          <p:cNvSpPr txBox="1">
            <a:spLocks/>
          </p:cNvSpPr>
          <p:nvPr/>
        </p:nvSpPr>
        <p:spPr>
          <a:xfrm>
            <a:off x="732746" y="4127843"/>
            <a:ext cx="7046844" cy="1987826"/>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buClrTx/>
              <a:buSzTx/>
              <a:buFontTx/>
              <a:buNone/>
              <a:tabLst/>
              <a:defRPr/>
            </a:pPr>
            <a:r>
              <a:rPr kumimoji="0" lang="en-US" sz="3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Stifel Jaws &amp; Paws Conference</a:t>
            </a:r>
          </a:p>
          <a:p>
            <a:pPr marL="0" marR="0" lvl="0" indent="0" algn="l" defTabSz="914400" rtl="0" eaLnBrk="1" fontAlgn="auto" latinLnBrk="0" hangingPunct="1">
              <a:lnSpc>
                <a:spcPct val="100000"/>
              </a:lnSpc>
              <a:spcBef>
                <a:spcPts val="0"/>
              </a:spcBef>
              <a:buClrTx/>
              <a:buSzTx/>
              <a:buFontTx/>
              <a:buNone/>
              <a:tabLst/>
              <a:defRPr/>
            </a:pPr>
            <a:endParaRPr kumimoji="0" lang="en-US" sz="2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100000"/>
              </a:lnSpc>
              <a:spcBef>
                <a:spcPts val="0"/>
              </a:spcBef>
              <a:buClrTx/>
              <a:buSzTx/>
              <a:buFontTx/>
              <a:buNone/>
              <a:tabLst/>
              <a:defRPr/>
            </a:pPr>
            <a:r>
              <a:rPr lang="en-US" sz="3000" b="1" dirty="0">
                <a:solidFill>
                  <a:prstClr val="white"/>
                </a:solidFill>
                <a:latin typeface="Arial" panose="020B0604020202020204" pitchFamily="34" charset="0"/>
                <a:cs typeface="Arial" panose="020B0604020202020204" pitchFamily="34" charset="0"/>
              </a:rPr>
              <a:t>May 31, 2023</a:t>
            </a:r>
          </a:p>
          <a:p>
            <a:pPr marL="0" marR="0" lvl="0" indent="0" algn="l" defTabSz="914400" rtl="0" eaLnBrk="1" fontAlgn="auto" latinLnBrk="0" hangingPunct="1">
              <a:lnSpc>
                <a:spcPct val="100000"/>
              </a:lnSpc>
              <a:spcBef>
                <a:spcPts val="0"/>
              </a:spcBef>
              <a:buClrTx/>
              <a:buSzTx/>
              <a:buFontTx/>
              <a:buNone/>
              <a:tabLst/>
              <a:defRPr/>
            </a:pPr>
            <a:endParaRPr lang="en-US" sz="3000" b="1" dirty="0">
              <a:solidFill>
                <a:prstClr val="white"/>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buClrTx/>
              <a:buSzTx/>
              <a:buFontTx/>
              <a:buNone/>
              <a:tabLst/>
              <a:defRPr/>
            </a:pPr>
            <a:endParaRPr lang="en-US" sz="200" b="1" dirty="0">
              <a:solidFill>
                <a:prstClr val="white"/>
              </a:solidFill>
              <a:latin typeface="Arial" panose="020B0604020202020204" pitchFamily="34" charset="0"/>
              <a:cs typeface="Arial" panose="020B0604020202020204" pitchFamily="34" charset="0"/>
            </a:endParaRPr>
          </a:p>
          <a:p>
            <a:pPr>
              <a:lnSpc>
                <a:spcPct val="100000"/>
              </a:lnSpc>
              <a:spcBef>
                <a:spcPts val="0"/>
              </a:spcBef>
              <a:defRPr/>
            </a:pPr>
            <a:endParaRPr lang="en-US" sz="2000" b="1" dirty="0">
              <a:solidFill>
                <a:prstClr val="white"/>
              </a:solidFill>
              <a:latin typeface="Arial" panose="020B0604020202020204" pitchFamily="34" charset="0"/>
              <a:cs typeface="Arial" panose="020B0604020202020204" pitchFamily="34" charset="0"/>
            </a:endParaRPr>
          </a:p>
          <a:p>
            <a:pPr>
              <a:lnSpc>
                <a:spcPct val="100000"/>
              </a:lnSpc>
              <a:spcBef>
                <a:spcPts val="0"/>
              </a:spcBef>
              <a:defRPr/>
            </a:pPr>
            <a:endParaRPr lang="en-US" sz="1200" b="1" dirty="0">
              <a:solidFill>
                <a:prstClr val="white"/>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pic>
        <p:nvPicPr>
          <p:cNvPr id="10" name="Picture 9">
            <a:extLst>
              <a:ext uri="{FF2B5EF4-FFF2-40B4-BE49-F238E27FC236}">
                <a16:creationId xmlns:a16="http://schemas.microsoft.com/office/drawing/2014/main" id="{55C9A33A-55B9-4BB7-9DC8-4036335890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0300" y="2138026"/>
            <a:ext cx="4102629" cy="1491865"/>
          </a:xfrm>
          <a:prstGeom prst="rect">
            <a:avLst/>
          </a:prstGeom>
        </p:spPr>
      </p:pic>
    </p:spTree>
    <p:extLst>
      <p:ext uri="{BB962C8B-B14F-4D97-AF65-F5344CB8AC3E}">
        <p14:creationId xmlns:p14="http://schemas.microsoft.com/office/powerpoint/2010/main" val="2726731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2184699-DE4E-4B8D-AA40-4E216F1DB298}"/>
              </a:ext>
            </a:extLst>
          </p:cNvPr>
          <p:cNvSpPr txBox="1">
            <a:spLocks/>
          </p:cNvSpPr>
          <p:nvPr/>
        </p:nvSpPr>
        <p:spPr>
          <a:xfrm>
            <a:off x="1903020" y="2461155"/>
            <a:ext cx="9140174" cy="1935689"/>
          </a:xfrm>
          <a:prstGeom prst="rect">
            <a:avLst/>
          </a:prstGeom>
          <a:effectLst/>
        </p:spPr>
        <p:txBody>
          <a:bodyPr lIns="0" tIns="0" rIns="0" bIns="0" anchor="ctr"/>
          <a:lstStyle>
            <a:lvl1pPr algn="l" defTabSz="609585" rtl="0" eaLnBrk="1" latinLnBrk="0" hangingPunct="1">
              <a:lnSpc>
                <a:spcPct val="80000"/>
              </a:lnSpc>
              <a:spcBef>
                <a:spcPct val="0"/>
              </a:spcBef>
              <a:buNone/>
              <a:defRPr sz="4800" b="0" i="0" kern="1200" cap="none">
                <a:solidFill>
                  <a:srgbClr val="152E3C"/>
                </a:solidFill>
                <a:latin typeface="Arial"/>
                <a:ea typeface="+mj-ea"/>
                <a:cs typeface="Arial"/>
              </a:defRPr>
            </a:lvl1pPr>
          </a:lstStyle>
          <a:p>
            <a:pPr marL="460375" marR="0" lvl="0" indent="-460375" algn="l" defTabSz="609585" rtl="0" eaLnBrk="1" fontAlgn="auto" latinLnBrk="0" hangingPunct="1">
              <a:lnSpc>
                <a:spcPct val="80000"/>
              </a:lnSpc>
              <a:spcBef>
                <a:spcPct val="0"/>
              </a:spcBef>
              <a:spcAft>
                <a:spcPts val="0"/>
              </a:spcAft>
              <a:buClrTx/>
              <a:buSzTx/>
              <a:buFontTx/>
              <a:buNone/>
              <a:tabLst/>
              <a:defRPr/>
            </a:pPr>
            <a:r>
              <a:rPr lang="en-US" sz="3800" b="1" dirty="0">
                <a:solidFill>
                  <a:schemeClr val="bg1"/>
                </a:solidFill>
              </a:rPr>
              <a:t>Improving </a:t>
            </a:r>
            <a:r>
              <a:rPr kumimoji="0" lang="en-US" sz="3800" b="1" i="0" u="none" strike="noStrike" kern="1200" cap="none" spc="0" normalizeH="0" baseline="0" noProof="0" dirty="0">
                <a:ln>
                  <a:noFill/>
                </a:ln>
                <a:solidFill>
                  <a:schemeClr val="bg1"/>
                </a:solidFill>
                <a:effectLst/>
                <a:uLnTx/>
                <a:uFillTx/>
                <a:latin typeface="Arial"/>
                <a:ea typeface="+mj-ea"/>
                <a:cs typeface="Arial"/>
              </a:rPr>
              <a:t>Spine Portfolio</a:t>
            </a:r>
            <a:endParaRPr lang="en-US" sz="3800" b="1" i="0" u="none" strike="noStrike" kern="1200" cap="none" spc="0" normalizeH="0" baseline="0" noProof="0" dirty="0">
              <a:ln>
                <a:noFill/>
              </a:ln>
              <a:solidFill>
                <a:schemeClr val="bg1"/>
              </a:solidFill>
              <a:effectLst/>
              <a:uLnTx/>
              <a:uFillTx/>
              <a:latin typeface="Arial"/>
              <a:cs typeface="Arial"/>
            </a:endParaRPr>
          </a:p>
        </p:txBody>
      </p:sp>
      <p:pic>
        <p:nvPicPr>
          <p:cNvPr id="7" name="Picture 6">
            <a:extLst>
              <a:ext uri="{FF2B5EF4-FFF2-40B4-BE49-F238E27FC236}">
                <a16:creationId xmlns:a16="http://schemas.microsoft.com/office/drawing/2014/main" id="{B860BA3F-0E5F-224C-8A4A-4ABD332EAF3B}"/>
              </a:ext>
            </a:extLst>
          </p:cNvPr>
          <p:cNvPicPr>
            <a:picLocks noChangeAspect="1"/>
          </p:cNvPicPr>
          <p:nvPr/>
        </p:nvPicPr>
        <p:blipFill>
          <a:blip r:embed="rId3"/>
          <a:stretch>
            <a:fillRect/>
          </a:stretch>
        </p:blipFill>
        <p:spPr>
          <a:xfrm>
            <a:off x="1076814" y="3130559"/>
            <a:ext cx="606211" cy="596883"/>
          </a:xfrm>
          <a:prstGeom prst="rect">
            <a:avLst/>
          </a:prstGeom>
        </p:spPr>
      </p:pic>
      <p:pic>
        <p:nvPicPr>
          <p:cNvPr id="10" name="Picture 9">
            <a:extLst>
              <a:ext uri="{FF2B5EF4-FFF2-40B4-BE49-F238E27FC236}">
                <a16:creationId xmlns:a16="http://schemas.microsoft.com/office/drawing/2014/main" id="{7C92028F-07C6-472F-9E71-9B7EB40011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7787" y="6153518"/>
            <a:ext cx="1647177" cy="598974"/>
          </a:xfrm>
          <a:prstGeom prst="rect">
            <a:avLst/>
          </a:prstGeom>
        </p:spPr>
      </p:pic>
    </p:spTree>
    <p:extLst>
      <p:ext uri="{BB962C8B-B14F-4D97-AF65-F5344CB8AC3E}">
        <p14:creationId xmlns:p14="http://schemas.microsoft.com/office/powerpoint/2010/main" val="2636060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DCC0DB-BB21-2B79-7331-8E610DDCAAF5}"/>
              </a:ext>
            </a:extLst>
          </p:cNvPr>
          <p:cNvPicPr>
            <a:picLocks noChangeAspect="1"/>
          </p:cNvPicPr>
          <p:nvPr/>
        </p:nvPicPr>
        <p:blipFill>
          <a:blip r:embed="rId6"/>
          <a:stretch>
            <a:fillRect/>
          </a:stretch>
        </p:blipFill>
        <p:spPr>
          <a:xfrm>
            <a:off x="559936" y="1015388"/>
            <a:ext cx="555989" cy="547434"/>
          </a:xfrm>
          <a:prstGeom prst="rect">
            <a:avLst/>
          </a:prstGeom>
        </p:spPr>
      </p:pic>
      <p:sp>
        <p:nvSpPr>
          <p:cNvPr id="5" name="Title 1">
            <a:extLst>
              <a:ext uri="{FF2B5EF4-FFF2-40B4-BE49-F238E27FC236}">
                <a16:creationId xmlns:a16="http://schemas.microsoft.com/office/drawing/2014/main" id="{1133429C-9F2E-5897-7F5B-17528FD4D920}"/>
              </a:ext>
            </a:extLst>
          </p:cNvPr>
          <p:cNvSpPr txBox="1">
            <a:spLocks/>
          </p:cNvSpPr>
          <p:nvPr/>
        </p:nvSpPr>
        <p:spPr>
          <a:xfrm flipH="1">
            <a:off x="700711" y="1165354"/>
            <a:ext cx="2934395" cy="4930878"/>
          </a:xfrm>
          <a:prstGeom prst="round2DiagRect">
            <a:avLst/>
          </a:prstGeom>
          <a:solidFill>
            <a:schemeClr val="bg2"/>
          </a:solidFill>
        </p:spPr>
        <p:txBody>
          <a:bodyPr vert="horz" wrap="square" lIns="182880" tIns="91440" rIns="91440" bIns="91440" anchor="t" anchorCtr="0">
            <a:noAutofit/>
          </a:bodyPr>
          <a:lstStyle>
            <a:lvl1pPr algn="ctr" defTabSz="457200" rtl="0" fontAlgn="base">
              <a:spcBef>
                <a:spcPct val="0"/>
              </a:spcBef>
              <a:spcAft>
                <a:spcPct val="0"/>
              </a:spcAft>
              <a:defRPr sz="4400" kern="1200">
                <a:solidFill>
                  <a:schemeClr val="tx1"/>
                </a:solidFill>
                <a:latin typeface="Arial"/>
                <a:ea typeface="+mj-ea"/>
                <a:cs typeface="+mj-cs"/>
              </a:defRPr>
            </a:lvl1pPr>
            <a:lvl2pPr algn="ctr" defTabSz="457200" rtl="0" fontAlgn="base">
              <a:spcBef>
                <a:spcPct val="0"/>
              </a:spcBef>
              <a:spcAft>
                <a:spcPct val="0"/>
              </a:spcAft>
              <a:defRPr sz="4400">
                <a:solidFill>
                  <a:schemeClr val="tx1"/>
                </a:solidFill>
                <a:latin typeface="Arial" panose="020B0604020202020204" pitchFamily="34" charset="0"/>
              </a:defRPr>
            </a:lvl2pPr>
            <a:lvl3pPr algn="ctr" defTabSz="457200" rtl="0" fontAlgn="base">
              <a:spcBef>
                <a:spcPct val="0"/>
              </a:spcBef>
              <a:spcAft>
                <a:spcPct val="0"/>
              </a:spcAft>
              <a:defRPr sz="4400">
                <a:solidFill>
                  <a:schemeClr val="tx1"/>
                </a:solidFill>
                <a:latin typeface="Arial" panose="020B0604020202020204" pitchFamily="34" charset="0"/>
              </a:defRPr>
            </a:lvl3pPr>
            <a:lvl4pPr algn="ctr" defTabSz="457200" rtl="0" fontAlgn="base">
              <a:spcBef>
                <a:spcPct val="0"/>
              </a:spcBef>
              <a:spcAft>
                <a:spcPct val="0"/>
              </a:spcAft>
              <a:defRPr sz="4400">
                <a:solidFill>
                  <a:schemeClr val="tx1"/>
                </a:solidFill>
                <a:latin typeface="Arial" panose="020B0604020202020204" pitchFamily="34" charset="0"/>
              </a:defRPr>
            </a:lvl4pPr>
            <a:lvl5pPr algn="ctr" defTabSz="457200" rtl="0" fontAlgn="base">
              <a:spcBef>
                <a:spcPct val="0"/>
              </a:spcBef>
              <a:spcAft>
                <a:spcPct val="0"/>
              </a:spcAft>
              <a:defRPr sz="4400">
                <a:solidFill>
                  <a:schemeClr val="tx1"/>
                </a:solidFill>
                <a:latin typeface="Arial" panose="020B0604020202020204" pitchFamily="34" charset="0"/>
              </a:defRPr>
            </a:lvl5pPr>
            <a:lvl6pPr marL="457200" algn="ctr" defTabSz="457200" rtl="0" fontAlgn="base">
              <a:spcBef>
                <a:spcPct val="0"/>
              </a:spcBef>
              <a:spcAft>
                <a:spcPct val="0"/>
              </a:spcAft>
              <a:defRPr sz="4400">
                <a:solidFill>
                  <a:schemeClr val="tx1"/>
                </a:solidFill>
                <a:latin typeface="Arial" panose="020B0604020202020204" pitchFamily="34" charset="0"/>
              </a:defRPr>
            </a:lvl6pPr>
            <a:lvl7pPr marL="914400" algn="ctr" defTabSz="457200" rtl="0" fontAlgn="base">
              <a:spcBef>
                <a:spcPct val="0"/>
              </a:spcBef>
              <a:spcAft>
                <a:spcPct val="0"/>
              </a:spcAft>
              <a:defRPr sz="4400">
                <a:solidFill>
                  <a:schemeClr val="tx1"/>
                </a:solidFill>
                <a:latin typeface="Arial" panose="020B0604020202020204" pitchFamily="34" charset="0"/>
              </a:defRPr>
            </a:lvl7pPr>
            <a:lvl8pPr marL="1371600" algn="ctr" defTabSz="457200" rtl="0" fontAlgn="base">
              <a:spcBef>
                <a:spcPct val="0"/>
              </a:spcBef>
              <a:spcAft>
                <a:spcPct val="0"/>
              </a:spcAft>
              <a:defRPr sz="4400">
                <a:solidFill>
                  <a:schemeClr val="tx1"/>
                </a:solidFill>
                <a:latin typeface="Arial" panose="020B0604020202020204" pitchFamily="34" charset="0"/>
              </a:defRPr>
            </a:lvl8pPr>
            <a:lvl9pPr marL="1828800" algn="ctr" defTabSz="457200" rtl="0" fontAlgn="base">
              <a:spcBef>
                <a:spcPct val="0"/>
              </a:spcBef>
              <a:spcAft>
                <a:spcPct val="0"/>
              </a:spcAft>
              <a:defRPr sz="4400">
                <a:solidFill>
                  <a:schemeClr val="tx1"/>
                </a:solidFill>
                <a:latin typeface="Arial" panose="020B0604020202020204" pitchFamily="34" charset="0"/>
              </a:defRPr>
            </a:lvl9pPr>
          </a:lstStyle>
          <a:p>
            <a:pPr marL="0" marR="0" lvl="0" indent="0" algn="l" defTabSz="609585" rtl="0" eaLnBrk="1" fontAlgn="base" latinLnBrk="0" hangingPunct="1">
              <a:lnSpc>
                <a:spcPct val="100000"/>
              </a:lnSpc>
              <a:spcBef>
                <a:spcPct val="0"/>
              </a:spcBef>
              <a:spcAft>
                <a:spcPts val="600"/>
              </a:spcAft>
              <a:buClrTx/>
              <a:buSzTx/>
              <a:buFontTx/>
              <a:buNone/>
              <a:tabLst/>
              <a:defRPr/>
            </a:pPr>
            <a:endParaRPr kumimoji="0" lang="en-US" altLang="en-US" sz="22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j-ea"/>
              <a:cs typeface="+mj-cs"/>
            </a:endParaRPr>
          </a:p>
        </p:txBody>
      </p:sp>
      <p:graphicFrame>
        <p:nvGraphicFramePr>
          <p:cNvPr id="7" name="Object 6" hidden="1">
            <a:extLst>
              <a:ext uri="{FF2B5EF4-FFF2-40B4-BE49-F238E27FC236}">
                <a16:creationId xmlns:a16="http://schemas.microsoft.com/office/drawing/2014/main" id="{B8FF79EB-7871-4E89-825F-0C3D7343ACA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95" imgH="396" progId="TCLayout.ActiveDocument.1">
                  <p:embed/>
                </p:oleObj>
              </mc:Choice>
              <mc:Fallback>
                <p:oleObj name="think-cell Slide" r:id="rId7" imgW="395" imgH="396" progId="TCLayout.ActiveDocument.1">
                  <p:embed/>
                  <p:pic>
                    <p:nvPicPr>
                      <p:cNvPr id="7" name="Object 6" hidden="1">
                        <a:extLst>
                          <a:ext uri="{FF2B5EF4-FFF2-40B4-BE49-F238E27FC236}">
                            <a16:creationId xmlns:a16="http://schemas.microsoft.com/office/drawing/2014/main" id="{B8FF79EB-7871-4E89-825F-0C3D7343ACA7}"/>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8CC577DC-DFC6-4045-B967-0780A0B9A5B5}"/>
              </a:ext>
            </a:extLst>
          </p:cNvPr>
          <p:cNvSpPr>
            <a:spLocks noGrp="1"/>
          </p:cNvSpPr>
          <p:nvPr>
            <p:ph type="body" sz="quarter" idx="10"/>
          </p:nvPr>
        </p:nvSpPr>
        <p:spPr>
          <a:xfrm>
            <a:off x="488280" y="391730"/>
            <a:ext cx="9601200" cy="1654175"/>
          </a:xfrm>
        </p:spPr>
        <p:txBody>
          <a:bodyPr/>
          <a:lstStyle/>
          <a:p>
            <a:r>
              <a:rPr lang="en-US" dirty="0"/>
              <a:t>Spine Business Overview</a:t>
            </a:r>
          </a:p>
        </p:txBody>
      </p:sp>
      <p:sp>
        <p:nvSpPr>
          <p:cNvPr id="74" name="Rectangle 73">
            <a:extLst>
              <a:ext uri="{FF2B5EF4-FFF2-40B4-BE49-F238E27FC236}">
                <a16:creationId xmlns:a16="http://schemas.microsoft.com/office/drawing/2014/main" id="{5F4A97A5-03CB-4FD9-BD8E-43ED5749F650}"/>
              </a:ext>
            </a:extLst>
          </p:cNvPr>
          <p:cNvSpPr/>
          <p:nvPr/>
        </p:nvSpPr>
        <p:spPr>
          <a:xfrm>
            <a:off x="4009135" y="1596070"/>
            <a:ext cx="1679696" cy="307777"/>
          </a:xfrm>
          <a:prstGeom prst="rect">
            <a:avLst/>
          </a:prstGeom>
        </p:spPr>
        <p:txBody>
          <a:bodyPr wrap="square" lIns="0">
            <a:spAutoFit/>
          </a:bodyPr>
          <a:lstStyle/>
          <a:p>
            <a:pPr marL="0" marR="0" lvl="0" indent="0" algn="l" defTabSz="609585"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51" normalizeH="0" baseline="0" noProof="0" dirty="0">
                <a:ln>
                  <a:noFill/>
                </a:ln>
                <a:solidFill>
                  <a:srgbClr val="083E60"/>
                </a:solidFill>
                <a:effectLst/>
                <a:uLnTx/>
                <a:uFillTx/>
                <a:latin typeface="Arial" panose="020B0604020202020204" pitchFamily="34" charset="0"/>
                <a:ea typeface="+mn-ea"/>
                <a:cs typeface="Arial" panose="020B0604020202020204" pitchFamily="34" charset="0"/>
              </a:rPr>
              <a:t>Core &amp; Complex</a:t>
            </a:r>
          </a:p>
        </p:txBody>
      </p:sp>
      <p:sp>
        <p:nvSpPr>
          <p:cNvPr id="115" name="Rectangle 114">
            <a:extLst>
              <a:ext uri="{FF2B5EF4-FFF2-40B4-BE49-F238E27FC236}">
                <a16:creationId xmlns:a16="http://schemas.microsoft.com/office/drawing/2014/main" id="{4C5CFDD7-2D13-4C43-A204-828E57321399}"/>
              </a:ext>
            </a:extLst>
          </p:cNvPr>
          <p:cNvSpPr/>
          <p:nvPr/>
        </p:nvSpPr>
        <p:spPr>
          <a:xfrm>
            <a:off x="887128" y="1884381"/>
            <a:ext cx="78801" cy="74946"/>
          </a:xfrm>
          <a:prstGeom prst="rect">
            <a:avLst/>
          </a:prstGeom>
          <a:solidFill>
            <a:srgbClr val="245E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TextBox 118">
            <a:extLst>
              <a:ext uri="{FF2B5EF4-FFF2-40B4-BE49-F238E27FC236}">
                <a16:creationId xmlns:a16="http://schemas.microsoft.com/office/drawing/2014/main" id="{26C98DD4-E0DE-4ED6-A12E-FCB6C97BD7B1}"/>
              </a:ext>
            </a:extLst>
          </p:cNvPr>
          <p:cNvSpPr txBox="1"/>
          <p:nvPr/>
        </p:nvSpPr>
        <p:spPr>
          <a:xfrm>
            <a:off x="1053849" y="1880496"/>
            <a:ext cx="1729641" cy="118687"/>
          </a:xfrm>
          <a:prstGeom prst="rect">
            <a:avLst/>
          </a:prstGeom>
          <a:noFill/>
        </p:spPr>
        <p:txBody>
          <a:bodyPr wrap="none" lIns="0" tIns="0" rIns="0" bIns="0" rtlCol="0">
            <a:spAutoFit/>
          </a:bodyPr>
          <a:lstStyle/>
          <a:p>
            <a:pPr marL="0" marR="0" lvl="0" indent="0" algn="l" defTabSz="914400" rtl="0" eaLnBrk="1" fontAlgn="auto" latinLnBrk="0" hangingPunct="1">
              <a:lnSpc>
                <a:spcPts val="9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Bone Healing Technologies</a:t>
            </a:r>
          </a:p>
        </p:txBody>
      </p:sp>
      <p:sp>
        <p:nvSpPr>
          <p:cNvPr id="138" name="Rectangle 137">
            <a:extLst>
              <a:ext uri="{FF2B5EF4-FFF2-40B4-BE49-F238E27FC236}">
                <a16:creationId xmlns:a16="http://schemas.microsoft.com/office/drawing/2014/main" id="{3E91772C-E0AD-4217-9825-4475570EC591}"/>
              </a:ext>
            </a:extLst>
          </p:cNvPr>
          <p:cNvSpPr/>
          <p:nvPr/>
        </p:nvSpPr>
        <p:spPr>
          <a:xfrm>
            <a:off x="887128" y="1727729"/>
            <a:ext cx="78801" cy="74946"/>
          </a:xfrm>
          <a:prstGeom prst="rect">
            <a:avLst/>
          </a:prstGeom>
          <a:solidFill>
            <a:srgbClr val="083E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5DFC0096-8E7C-4CC2-A679-31C96DD23E70}"/>
              </a:ext>
            </a:extLst>
          </p:cNvPr>
          <p:cNvSpPr/>
          <p:nvPr/>
        </p:nvSpPr>
        <p:spPr>
          <a:xfrm>
            <a:off x="887128" y="2047604"/>
            <a:ext cx="78801" cy="74946"/>
          </a:xfrm>
          <a:prstGeom prst="rect">
            <a:avLst/>
          </a:prstGeom>
          <a:solidFill>
            <a:srgbClr val="0383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TextBox 139">
            <a:extLst>
              <a:ext uri="{FF2B5EF4-FFF2-40B4-BE49-F238E27FC236}">
                <a16:creationId xmlns:a16="http://schemas.microsoft.com/office/drawing/2014/main" id="{30940170-710A-46E2-B65B-8CC690F3FDEF}"/>
              </a:ext>
            </a:extLst>
          </p:cNvPr>
          <p:cNvSpPr txBox="1"/>
          <p:nvPr/>
        </p:nvSpPr>
        <p:spPr>
          <a:xfrm>
            <a:off x="1054552" y="2011811"/>
            <a:ext cx="2059859" cy="33855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Minimally Invasive Surgery (MIS)</a:t>
            </a:r>
            <a:br>
              <a:rPr kumimoji="0" lang="en-US" sz="11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br>
            <a:r>
              <a:rPr kumimoji="0" lang="en-US" sz="11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and Enabling Technologies</a:t>
            </a:r>
          </a:p>
        </p:txBody>
      </p:sp>
      <p:sp>
        <p:nvSpPr>
          <p:cNvPr id="141" name="TextBox 140">
            <a:extLst>
              <a:ext uri="{FF2B5EF4-FFF2-40B4-BE49-F238E27FC236}">
                <a16:creationId xmlns:a16="http://schemas.microsoft.com/office/drawing/2014/main" id="{3F2D60F8-5B34-445F-869B-1447D8501579}"/>
              </a:ext>
            </a:extLst>
          </p:cNvPr>
          <p:cNvSpPr txBox="1"/>
          <p:nvPr/>
        </p:nvSpPr>
        <p:spPr>
          <a:xfrm>
            <a:off x="1053243" y="1668849"/>
            <a:ext cx="1176604"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Core and Complex</a:t>
            </a:r>
          </a:p>
        </p:txBody>
      </p:sp>
      <p:sp>
        <p:nvSpPr>
          <p:cNvPr id="160" name="ObjectTitleWithLine">
            <a:extLst>
              <a:ext uri="{FF2B5EF4-FFF2-40B4-BE49-F238E27FC236}">
                <a16:creationId xmlns:a16="http://schemas.microsoft.com/office/drawing/2014/main" id="{36E2C3C6-1164-42C5-A9B6-4276F55896DA}"/>
              </a:ext>
            </a:extLst>
          </p:cNvPr>
          <p:cNvSpPr/>
          <p:nvPr>
            <p:custDataLst>
              <p:tags r:id="rId2"/>
            </p:custDataLst>
          </p:nvPr>
        </p:nvSpPr>
        <p:spPr>
          <a:xfrm>
            <a:off x="3923152" y="1226488"/>
            <a:ext cx="6696721" cy="227505"/>
          </a:xfrm>
          <a:prstGeom prst="roundRect">
            <a:avLst>
              <a:gd name="adj" fmla="val 0"/>
            </a:avLst>
          </a:prstGeom>
          <a:gradFill flip="none" rotWithShape="1">
            <a:gsLst>
              <a:gs pos="96000">
                <a:srgbClr val="6D6E6A">
                  <a:alpha val="0"/>
                  <a:lumMod val="60000"/>
                  <a:lumOff val="40000"/>
                </a:srgbClr>
              </a:gs>
              <a:gs pos="97000">
                <a:srgbClr val="6D6E6A">
                  <a:lumMod val="60000"/>
                  <a:lumOff val="40000"/>
                </a:srgbClr>
              </a:gs>
              <a:gs pos="100000">
                <a:srgbClr val="6D6E6A">
                  <a:lumMod val="60000"/>
                  <a:lumOff val="40000"/>
                </a:srgbClr>
              </a:gs>
            </a:gsLst>
            <a:lin ang="5400000" scaled="1"/>
            <a:tileRect/>
          </a:gradFill>
          <a:ln w="9525" cap="flat" cmpd="sng" algn="ctr">
            <a:noFill/>
            <a:prstDash val="solid"/>
          </a:ln>
          <a:effectLst/>
          <a:extLst>
            <a:ext uri="{91240B29-F687-4F45-9708-019B960494DF}">
              <a14:hiddenLine xmlns:a14="http://schemas.microsoft.com/office/drawing/2010/main" w="9525" cap="flat" cmpd="sng" algn="ctr">
                <a:solidFill>
                  <a:schemeClr val="tx2"/>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45720" bIns="27432" numCol="1" spcCol="0" rtlCol="0" fromWordArt="0" anchor="b" anchorCtr="0" forceAA="0" compatLnSpc="0">
            <a:prstTxWarp prst="textNoShape">
              <a:avLst/>
            </a:prstTxWarp>
            <a:noAutofit/>
          </a:bodyPr>
          <a:lstStyle/>
          <a:p>
            <a:pPr>
              <a:defRPr/>
            </a:pPr>
            <a:r>
              <a:rPr lang="en-US" b="1" spc="51" dirty="0">
                <a:solidFill>
                  <a:srgbClr val="0383BF"/>
                </a:solidFill>
                <a:latin typeface="Arial" panose="020B0604020202020204" pitchFamily="34" charset="0"/>
                <a:cs typeface="Arial" panose="020B0604020202020204" pitchFamily="34" charset="0"/>
              </a:rPr>
              <a:t>Key Products</a:t>
            </a:r>
          </a:p>
        </p:txBody>
      </p:sp>
      <p:sp>
        <p:nvSpPr>
          <p:cNvPr id="3" name="Rectangle 2">
            <a:extLst>
              <a:ext uri="{FF2B5EF4-FFF2-40B4-BE49-F238E27FC236}">
                <a16:creationId xmlns:a16="http://schemas.microsoft.com/office/drawing/2014/main" id="{A2682769-83FF-4308-B39F-7402CB28DFC0}"/>
              </a:ext>
            </a:extLst>
          </p:cNvPr>
          <p:cNvSpPr/>
          <p:nvPr/>
        </p:nvSpPr>
        <p:spPr>
          <a:xfrm>
            <a:off x="3971067" y="1852382"/>
            <a:ext cx="1904330" cy="774571"/>
          </a:xfrm>
          <a:prstGeom prst="rect">
            <a:avLst/>
          </a:prstGeom>
        </p:spPr>
        <p:txBody>
          <a:bodyPr wrap="square">
            <a:spAutoFit/>
          </a:bodyPr>
          <a:lstStyle/>
          <a:p>
            <a:pPr marL="115888" marR="0" lvl="0" indent="-115888" algn="l" defTabSz="914400" rtl="0" eaLnBrk="1" fontAlgn="auto" latinLnBrk="0" hangingPunct="1">
              <a:lnSpc>
                <a:spcPct val="100000"/>
              </a:lnSpc>
              <a:spcBef>
                <a:spcPts val="500"/>
              </a:spcBef>
              <a:spcAft>
                <a:spcPts val="0"/>
              </a:spcAft>
              <a:buClr>
                <a:srgbClr val="083E60"/>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Spinal fusion implants</a:t>
            </a:r>
          </a:p>
          <a:p>
            <a:pPr marL="115888" marR="0" lvl="0" indent="-115888" algn="l" defTabSz="914400" rtl="0" eaLnBrk="1" fontAlgn="auto" latinLnBrk="0" hangingPunct="1">
              <a:lnSpc>
                <a:spcPct val="100000"/>
              </a:lnSpc>
              <a:spcBef>
                <a:spcPts val="500"/>
              </a:spcBef>
              <a:spcAft>
                <a:spcPts val="0"/>
              </a:spcAft>
              <a:buClr>
                <a:srgbClr val="083E60"/>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Instrumentation</a:t>
            </a:r>
          </a:p>
          <a:p>
            <a:pPr marL="115888" marR="0" lvl="0" indent="-115888" algn="l" defTabSz="914400" rtl="0" eaLnBrk="1" fontAlgn="auto" latinLnBrk="0" hangingPunct="1">
              <a:lnSpc>
                <a:spcPct val="100000"/>
              </a:lnSpc>
              <a:spcBef>
                <a:spcPts val="500"/>
              </a:spcBef>
              <a:spcAft>
                <a:spcPts val="0"/>
              </a:spcAft>
              <a:buClr>
                <a:srgbClr val="083E60"/>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Biologics</a:t>
            </a:r>
          </a:p>
        </p:txBody>
      </p:sp>
      <p:sp>
        <p:nvSpPr>
          <p:cNvPr id="61" name="Rectangle 60">
            <a:extLst>
              <a:ext uri="{FF2B5EF4-FFF2-40B4-BE49-F238E27FC236}">
                <a16:creationId xmlns:a16="http://schemas.microsoft.com/office/drawing/2014/main" id="{32DDFB8B-A355-4F0D-AB56-9D39366DB6D8}"/>
              </a:ext>
            </a:extLst>
          </p:cNvPr>
          <p:cNvSpPr/>
          <p:nvPr/>
        </p:nvSpPr>
        <p:spPr>
          <a:xfrm>
            <a:off x="4009135" y="2759041"/>
            <a:ext cx="1397974" cy="307777"/>
          </a:xfrm>
          <a:prstGeom prst="rect">
            <a:avLst/>
          </a:prstGeom>
        </p:spPr>
        <p:txBody>
          <a:bodyPr wrap="square" lIns="0">
            <a:spAutoFit/>
          </a:bodyPr>
          <a:lstStyle/>
          <a:p>
            <a:pPr marL="0" marR="0" lvl="0" indent="0" algn="l" defTabSz="609585"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51" normalizeH="0" baseline="0" noProof="0">
                <a:ln>
                  <a:noFill/>
                </a:ln>
                <a:solidFill>
                  <a:srgbClr val="245E8F"/>
                </a:solidFill>
                <a:effectLst/>
                <a:uLnTx/>
                <a:uFillTx/>
                <a:latin typeface="Arial" panose="020B0604020202020204" pitchFamily="34" charset="0"/>
                <a:ea typeface="+mn-ea"/>
                <a:cs typeface="Arial" panose="020B0604020202020204" pitchFamily="34" charset="0"/>
              </a:rPr>
              <a:t>Bone Healing</a:t>
            </a:r>
          </a:p>
        </p:txBody>
      </p:sp>
      <p:sp>
        <p:nvSpPr>
          <p:cNvPr id="64" name="Rectangle 63">
            <a:extLst>
              <a:ext uri="{FF2B5EF4-FFF2-40B4-BE49-F238E27FC236}">
                <a16:creationId xmlns:a16="http://schemas.microsoft.com/office/drawing/2014/main" id="{95373584-DC28-4C19-9B1F-D6D6A8930C5D}"/>
              </a:ext>
            </a:extLst>
          </p:cNvPr>
          <p:cNvSpPr/>
          <p:nvPr/>
        </p:nvSpPr>
        <p:spPr>
          <a:xfrm>
            <a:off x="3971066" y="3032955"/>
            <a:ext cx="1991677" cy="646331"/>
          </a:xfrm>
          <a:prstGeom prst="rect">
            <a:avLst/>
          </a:prstGeom>
        </p:spPr>
        <p:txBody>
          <a:bodyPr wrap="square">
            <a:spAutoFit/>
          </a:bodyPr>
          <a:lstStyle/>
          <a:p>
            <a:pPr marL="115888" marR="0" lvl="0" indent="-115888" algn="l" defTabSz="914400" rtl="0" eaLnBrk="1" fontAlgn="auto" latinLnBrk="0" hangingPunct="1">
              <a:lnSpc>
                <a:spcPct val="100000"/>
              </a:lnSpc>
              <a:spcBef>
                <a:spcPts val="500"/>
              </a:spcBef>
              <a:spcAft>
                <a:spcPts val="0"/>
              </a:spcAft>
              <a:buClr>
                <a:srgbClr val="245E8F"/>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Non-invasive and surgical technologies to promote bone healing</a:t>
            </a:r>
          </a:p>
        </p:txBody>
      </p:sp>
      <p:sp>
        <p:nvSpPr>
          <p:cNvPr id="65" name="Rectangle 64">
            <a:extLst>
              <a:ext uri="{FF2B5EF4-FFF2-40B4-BE49-F238E27FC236}">
                <a16:creationId xmlns:a16="http://schemas.microsoft.com/office/drawing/2014/main" id="{08BC09BF-C0E4-4233-9F60-561439E3FD57}"/>
              </a:ext>
            </a:extLst>
          </p:cNvPr>
          <p:cNvSpPr/>
          <p:nvPr/>
        </p:nvSpPr>
        <p:spPr>
          <a:xfrm>
            <a:off x="4009134" y="3937862"/>
            <a:ext cx="2638859" cy="307777"/>
          </a:xfrm>
          <a:prstGeom prst="rect">
            <a:avLst/>
          </a:prstGeom>
        </p:spPr>
        <p:txBody>
          <a:bodyPr wrap="square" lIns="0">
            <a:spAutoFit/>
          </a:bodyPr>
          <a:lstStyle/>
          <a:p>
            <a:pPr marL="0" marR="0" lvl="0" indent="0" algn="l" defTabSz="609585"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51" normalizeH="0" baseline="0" noProof="0">
                <a:ln>
                  <a:noFill/>
                </a:ln>
                <a:solidFill>
                  <a:srgbClr val="0383BF"/>
                </a:solidFill>
                <a:effectLst/>
                <a:uLnTx/>
                <a:uFillTx/>
                <a:latin typeface="Arial" panose="020B0604020202020204" pitchFamily="34" charset="0"/>
                <a:ea typeface="+mn-ea"/>
                <a:cs typeface="Arial" panose="020B0604020202020204" pitchFamily="34" charset="0"/>
              </a:rPr>
              <a:t>Minimally Invasive Surgery</a:t>
            </a:r>
          </a:p>
        </p:txBody>
      </p:sp>
      <p:sp>
        <p:nvSpPr>
          <p:cNvPr id="67" name="Rectangle 66">
            <a:extLst>
              <a:ext uri="{FF2B5EF4-FFF2-40B4-BE49-F238E27FC236}">
                <a16:creationId xmlns:a16="http://schemas.microsoft.com/office/drawing/2014/main" id="{BFAE4F8F-7797-489C-92E3-CC740778123D}"/>
              </a:ext>
            </a:extLst>
          </p:cNvPr>
          <p:cNvSpPr/>
          <p:nvPr/>
        </p:nvSpPr>
        <p:spPr>
          <a:xfrm>
            <a:off x="3959859" y="4255663"/>
            <a:ext cx="2326125" cy="646331"/>
          </a:xfrm>
          <a:prstGeom prst="rect">
            <a:avLst/>
          </a:prstGeom>
        </p:spPr>
        <p:txBody>
          <a:bodyPr wrap="square">
            <a:spAutoFit/>
          </a:bodyPr>
          <a:lstStyle/>
          <a:p>
            <a:pPr marL="115888" marR="0" lvl="0" indent="-115888" algn="l" defTabSz="914400" rtl="0" eaLnBrk="1" fontAlgn="auto" latinLnBrk="0" hangingPunct="1">
              <a:lnSpc>
                <a:spcPct val="100000"/>
              </a:lnSpc>
              <a:spcBef>
                <a:spcPts val="500"/>
              </a:spcBef>
              <a:spcAft>
                <a:spcPts val="0"/>
              </a:spcAft>
              <a:buClr>
                <a:srgbClr val="0383BF"/>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Spinal implants and instrumentation systems to support MIS approaches</a:t>
            </a:r>
          </a:p>
        </p:txBody>
      </p:sp>
      <p:sp>
        <p:nvSpPr>
          <p:cNvPr id="91" name="Rectangle 90"/>
          <p:cNvSpPr/>
          <p:nvPr/>
        </p:nvSpPr>
        <p:spPr>
          <a:xfrm>
            <a:off x="776736" y="1250901"/>
            <a:ext cx="2935333" cy="338554"/>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600"/>
              </a:spcAft>
              <a:buClrTx/>
              <a:buSzTx/>
              <a:buFontTx/>
              <a:buNone/>
              <a:tabLst/>
              <a:defRPr/>
            </a:pPr>
            <a:r>
              <a:rPr lang="en-US" sz="1600" b="1" spc="51" dirty="0">
                <a:solidFill>
                  <a:srgbClr val="083E60"/>
                </a:solidFill>
                <a:latin typeface="Arial" panose="020B0604020202020204" pitchFamily="34" charset="0"/>
                <a:cs typeface="Arial" panose="020B0604020202020204" pitchFamily="34" charset="0"/>
              </a:rPr>
              <a:t>Spine Surgery Market</a:t>
            </a:r>
          </a:p>
        </p:txBody>
      </p:sp>
      <p:sp>
        <p:nvSpPr>
          <p:cNvPr id="83" name="TextBox 82">
            <a:extLst>
              <a:ext uri="{FF2B5EF4-FFF2-40B4-BE49-F238E27FC236}">
                <a16:creationId xmlns:a16="http://schemas.microsoft.com/office/drawing/2014/main" id="{30940170-710A-46E2-B65B-8CC690F3FDEF}"/>
              </a:ext>
            </a:extLst>
          </p:cNvPr>
          <p:cNvSpPr txBox="1"/>
          <p:nvPr/>
        </p:nvSpPr>
        <p:spPr>
          <a:xfrm>
            <a:off x="1053243" y="2375719"/>
            <a:ext cx="1795363"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Motion Preservation Devices</a:t>
            </a:r>
          </a:p>
        </p:txBody>
      </p:sp>
      <p:sp>
        <p:nvSpPr>
          <p:cNvPr id="85" name="Rectangle 84">
            <a:extLst>
              <a:ext uri="{FF2B5EF4-FFF2-40B4-BE49-F238E27FC236}">
                <a16:creationId xmlns:a16="http://schemas.microsoft.com/office/drawing/2014/main" id="{3E91772C-E0AD-4217-9825-4475570EC591}"/>
              </a:ext>
            </a:extLst>
          </p:cNvPr>
          <p:cNvSpPr/>
          <p:nvPr/>
        </p:nvSpPr>
        <p:spPr>
          <a:xfrm>
            <a:off x="887128" y="2414282"/>
            <a:ext cx="78801" cy="74946"/>
          </a:xfrm>
          <a:prstGeom prst="rect">
            <a:avLst/>
          </a:prstGeom>
          <a:solidFill>
            <a:srgbClr val="51A8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0" name="Chart 89">
            <a:extLst>
              <a:ext uri="{FF2B5EF4-FFF2-40B4-BE49-F238E27FC236}">
                <a16:creationId xmlns:a16="http://schemas.microsoft.com/office/drawing/2014/main" id="{1CDCB8B5-B219-494A-B81A-A2C3E447D395}"/>
              </a:ext>
            </a:extLst>
          </p:cNvPr>
          <p:cNvGraphicFramePr/>
          <p:nvPr>
            <p:custDataLst>
              <p:tags r:id="rId3"/>
            </p:custDataLst>
            <p:extLst>
              <p:ext uri="{D42A27DB-BD31-4B8C-83A1-F6EECF244321}">
                <p14:modId xmlns:p14="http://schemas.microsoft.com/office/powerpoint/2010/main" val="3716742933"/>
              </p:ext>
            </p:extLst>
          </p:nvPr>
        </p:nvGraphicFramePr>
        <p:xfrm>
          <a:off x="1070547" y="2194775"/>
          <a:ext cx="2919275" cy="3864586"/>
        </p:xfrm>
        <a:graphic>
          <a:graphicData uri="http://schemas.openxmlformats.org/drawingml/2006/chart">
            <c:chart xmlns:c="http://schemas.openxmlformats.org/drawingml/2006/chart" xmlns:r="http://schemas.openxmlformats.org/officeDocument/2006/relationships" r:id="rId9"/>
          </a:graphicData>
        </a:graphic>
      </p:graphicFrame>
      <p:sp>
        <p:nvSpPr>
          <p:cNvPr id="123" name="Rectangle 122">
            <a:extLst>
              <a:ext uri="{FF2B5EF4-FFF2-40B4-BE49-F238E27FC236}">
                <a16:creationId xmlns:a16="http://schemas.microsoft.com/office/drawing/2014/main" id="{08BC09BF-C0E4-4233-9F60-561439E3FD57}"/>
              </a:ext>
            </a:extLst>
          </p:cNvPr>
          <p:cNvSpPr/>
          <p:nvPr/>
        </p:nvSpPr>
        <p:spPr>
          <a:xfrm>
            <a:off x="4009134" y="5115441"/>
            <a:ext cx="2638859" cy="307777"/>
          </a:xfrm>
          <a:prstGeom prst="rect">
            <a:avLst/>
          </a:prstGeom>
        </p:spPr>
        <p:txBody>
          <a:bodyPr wrap="square" lIns="0">
            <a:spAutoFit/>
          </a:bodyPr>
          <a:lstStyle/>
          <a:p>
            <a:pPr marL="0" marR="0" lvl="0" indent="0" algn="l" defTabSz="609585"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51" normalizeH="0" baseline="0" noProof="0">
                <a:ln>
                  <a:noFill/>
                </a:ln>
                <a:solidFill>
                  <a:srgbClr val="51A8D0"/>
                </a:solidFill>
                <a:effectLst/>
                <a:uLnTx/>
                <a:uFillTx/>
                <a:latin typeface="Arial" panose="020B0604020202020204" pitchFamily="34" charset="0"/>
                <a:ea typeface="+mn-ea"/>
                <a:cs typeface="Arial" panose="020B0604020202020204" pitchFamily="34" charset="0"/>
              </a:rPr>
              <a:t>Motion Preservation</a:t>
            </a:r>
          </a:p>
        </p:txBody>
      </p:sp>
      <p:sp>
        <p:nvSpPr>
          <p:cNvPr id="124" name="Rectangle 123">
            <a:extLst>
              <a:ext uri="{FF2B5EF4-FFF2-40B4-BE49-F238E27FC236}">
                <a16:creationId xmlns:a16="http://schemas.microsoft.com/office/drawing/2014/main" id="{BFAE4F8F-7797-489C-92E3-CC740778123D}"/>
              </a:ext>
            </a:extLst>
          </p:cNvPr>
          <p:cNvSpPr/>
          <p:nvPr/>
        </p:nvSpPr>
        <p:spPr>
          <a:xfrm>
            <a:off x="3958827" y="5449901"/>
            <a:ext cx="2191691" cy="646331"/>
          </a:xfrm>
          <a:prstGeom prst="rect">
            <a:avLst/>
          </a:prstGeom>
        </p:spPr>
        <p:txBody>
          <a:bodyPr wrap="square">
            <a:spAutoFit/>
          </a:bodyPr>
          <a:lstStyle/>
          <a:p>
            <a:pPr marL="115888" marR="0" lvl="0" indent="-115888" algn="l" defTabSz="914400" rtl="0" eaLnBrk="1" fontAlgn="auto" latinLnBrk="0" hangingPunct="1">
              <a:lnSpc>
                <a:spcPct val="100000"/>
              </a:lnSpc>
              <a:spcBef>
                <a:spcPts val="200"/>
              </a:spcBef>
              <a:spcAft>
                <a:spcPts val="0"/>
              </a:spcAft>
              <a:buClr>
                <a:srgbClr val="51A8D0"/>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Non-fusion alternatives to restore mobility or growth modulation</a:t>
            </a:r>
          </a:p>
        </p:txBody>
      </p:sp>
      <p:grpSp>
        <p:nvGrpSpPr>
          <p:cNvPr id="10" name="Group 9"/>
          <p:cNvGrpSpPr/>
          <p:nvPr/>
        </p:nvGrpSpPr>
        <p:grpSpPr>
          <a:xfrm>
            <a:off x="8512306" y="5311078"/>
            <a:ext cx="1063835" cy="922016"/>
            <a:chOff x="7147888" y="5158744"/>
            <a:chExt cx="786791" cy="799679"/>
          </a:xfrm>
        </p:grpSpPr>
        <p:sp>
          <p:nvSpPr>
            <p:cNvPr id="144" name="TextBox 143">
              <a:extLst>
                <a:ext uri="{FF2B5EF4-FFF2-40B4-BE49-F238E27FC236}">
                  <a16:creationId xmlns:a16="http://schemas.microsoft.com/office/drawing/2014/main" id="{2D87C739-FEDA-4505-A839-E575A27417C2}"/>
                </a:ext>
              </a:extLst>
            </p:cNvPr>
            <p:cNvSpPr txBox="1"/>
            <p:nvPr/>
          </p:nvSpPr>
          <p:spPr>
            <a:xfrm>
              <a:off x="7147888" y="5527536"/>
              <a:ext cx="78679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The Tether™</a:t>
              </a:r>
            </a:p>
          </p:txBody>
        </p:sp>
        <p:pic>
          <p:nvPicPr>
            <p:cNvPr id="145" name="Picture 144">
              <a:extLst>
                <a:ext uri="{FF2B5EF4-FFF2-40B4-BE49-F238E27FC236}">
                  <a16:creationId xmlns:a16="http://schemas.microsoft.com/office/drawing/2014/main" id="{38F66CB8-BDF1-40A4-B2BB-270DFCB140B0}"/>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86227" y="5158744"/>
              <a:ext cx="740801" cy="303275"/>
            </a:xfrm>
            <a:prstGeom prst="rect">
              <a:avLst/>
            </a:prstGeom>
            <a:effectLst/>
          </p:spPr>
        </p:pic>
      </p:grpSp>
      <p:grpSp>
        <p:nvGrpSpPr>
          <p:cNvPr id="11" name="Group 10"/>
          <p:cNvGrpSpPr/>
          <p:nvPr/>
        </p:nvGrpSpPr>
        <p:grpSpPr>
          <a:xfrm>
            <a:off x="7164830" y="5321343"/>
            <a:ext cx="856729" cy="703592"/>
            <a:chOff x="5638055" y="5169009"/>
            <a:chExt cx="633619" cy="610236"/>
          </a:xfrm>
        </p:grpSpPr>
        <p:pic>
          <p:nvPicPr>
            <p:cNvPr id="142" name="Picture 141">
              <a:extLst>
                <a:ext uri="{FF2B5EF4-FFF2-40B4-BE49-F238E27FC236}">
                  <a16:creationId xmlns:a16="http://schemas.microsoft.com/office/drawing/2014/main" id="{D15614D0-3D5C-4384-B6B5-35DB8B47837C}"/>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l="-895" t="12387" r="-2446" b="6841"/>
            <a:stretch/>
          </p:blipFill>
          <p:spPr>
            <a:xfrm>
              <a:off x="5654340" y="5169009"/>
              <a:ext cx="617334" cy="340982"/>
            </a:xfrm>
            <a:prstGeom prst="rect">
              <a:avLst/>
            </a:prstGeom>
          </p:spPr>
        </p:pic>
        <p:sp>
          <p:nvSpPr>
            <p:cNvPr id="143" name="TextBox 142">
              <a:extLst>
                <a:ext uri="{FF2B5EF4-FFF2-40B4-BE49-F238E27FC236}">
                  <a16:creationId xmlns:a16="http://schemas.microsoft.com/office/drawing/2014/main" id="{6F27D4E8-6090-47FD-8DB9-F76851B58996}"/>
                </a:ext>
              </a:extLst>
            </p:cNvPr>
            <p:cNvSpPr txBox="1"/>
            <p:nvPr/>
          </p:nvSpPr>
          <p:spPr>
            <a:xfrm>
              <a:off x="5638055" y="5517635"/>
              <a:ext cx="620292" cy="26161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Mobi-C®</a:t>
              </a:r>
            </a:p>
          </p:txBody>
        </p:sp>
      </p:grpSp>
      <p:grpSp>
        <p:nvGrpSpPr>
          <p:cNvPr id="147" name="Group 146">
            <a:extLst>
              <a:ext uri="{FF2B5EF4-FFF2-40B4-BE49-F238E27FC236}">
                <a16:creationId xmlns:a16="http://schemas.microsoft.com/office/drawing/2014/main" id="{B2851A6F-F9D0-4C7F-9C9A-208F2F20E74A}"/>
              </a:ext>
            </a:extLst>
          </p:cNvPr>
          <p:cNvGrpSpPr/>
          <p:nvPr/>
        </p:nvGrpSpPr>
        <p:grpSpPr>
          <a:xfrm>
            <a:off x="6182015" y="1751080"/>
            <a:ext cx="732114" cy="899300"/>
            <a:chOff x="3771236" y="1939053"/>
            <a:chExt cx="608848" cy="1018327"/>
          </a:xfrm>
        </p:grpSpPr>
        <p:sp>
          <p:nvSpPr>
            <p:cNvPr id="170" name="TextBox 169">
              <a:extLst>
                <a:ext uri="{FF2B5EF4-FFF2-40B4-BE49-F238E27FC236}">
                  <a16:creationId xmlns:a16="http://schemas.microsoft.com/office/drawing/2014/main" id="{35DD26D6-9F4E-4A66-BB17-283532D68F3E}"/>
                </a:ext>
              </a:extLst>
            </p:cNvPr>
            <p:cNvSpPr txBox="1"/>
            <p:nvPr/>
          </p:nvSpPr>
          <p:spPr>
            <a:xfrm>
              <a:off x="3771236" y="2615824"/>
              <a:ext cx="608848" cy="34155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ROI-C®</a:t>
              </a:r>
            </a:p>
          </p:txBody>
        </p:sp>
        <p:pic>
          <p:nvPicPr>
            <p:cNvPr id="171" name="Picture 170">
              <a:extLst>
                <a:ext uri="{FF2B5EF4-FFF2-40B4-BE49-F238E27FC236}">
                  <a16:creationId xmlns:a16="http://schemas.microsoft.com/office/drawing/2014/main" id="{A04D33D1-1CE2-45AF-A60E-CF28F6A71C0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76402" b="80872"/>
            <a:stretch/>
          </p:blipFill>
          <p:spPr>
            <a:xfrm>
              <a:off x="3852694" y="1939053"/>
              <a:ext cx="445938" cy="535625"/>
            </a:xfrm>
            <a:prstGeom prst="rect">
              <a:avLst/>
            </a:prstGeom>
          </p:spPr>
        </p:pic>
      </p:grpSp>
      <p:grpSp>
        <p:nvGrpSpPr>
          <p:cNvPr id="13" name="Group 12"/>
          <p:cNvGrpSpPr/>
          <p:nvPr/>
        </p:nvGrpSpPr>
        <p:grpSpPr>
          <a:xfrm>
            <a:off x="10279008" y="1764298"/>
            <a:ext cx="1083909" cy="950738"/>
            <a:chOff x="8405890" y="1553963"/>
            <a:chExt cx="801638" cy="824590"/>
          </a:xfrm>
        </p:grpSpPr>
        <p:sp>
          <p:nvSpPr>
            <p:cNvPr id="168" name="TextBox 167">
              <a:extLst>
                <a:ext uri="{FF2B5EF4-FFF2-40B4-BE49-F238E27FC236}">
                  <a16:creationId xmlns:a16="http://schemas.microsoft.com/office/drawing/2014/main" id="{6EEF27A4-3771-4D2E-98BA-73A61EA11CD0}"/>
                </a:ext>
              </a:extLst>
            </p:cNvPr>
            <p:cNvSpPr txBox="1"/>
            <p:nvPr/>
          </p:nvSpPr>
          <p:spPr>
            <a:xfrm>
              <a:off x="8456656" y="1947666"/>
              <a:ext cx="75087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cs typeface="Arial" panose="020B0604020202020204" pitchFamily="34" charset="0"/>
                </a:rPr>
                <a:t>PrimaGen</a:t>
              </a:r>
              <a:endParaRPr kumimoji="0" lang="en-US" sz="11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i="1" dirty="0">
                  <a:solidFill>
                    <a:prstClr val="black">
                      <a:lumMod val="65000"/>
                      <a:lumOff val="35000"/>
                    </a:prstClr>
                  </a:solidFill>
                  <a:latin typeface="Arial" panose="020B0604020202020204" pitchFamily="34" charset="0"/>
                  <a:cs typeface="Arial" panose="020B0604020202020204" pitchFamily="34" charset="0"/>
                </a:rPr>
                <a:t>Advanced™</a:t>
              </a:r>
              <a:endParaRPr kumimoji="0" lang="en-US" sz="11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p:txBody>
        </p:sp>
        <p:pic>
          <p:nvPicPr>
            <p:cNvPr id="169" name="Picture 168">
              <a:extLst>
                <a:ext uri="{FF2B5EF4-FFF2-40B4-BE49-F238E27FC236}">
                  <a16:creationId xmlns:a16="http://schemas.microsoft.com/office/drawing/2014/main" id="{E134D90B-C71B-407E-8648-455EA12BEE96}"/>
                </a:ext>
              </a:extLst>
            </p:cNvPr>
            <p:cNvPicPr>
              <a:picLocks noChangeAspect="1"/>
            </p:cNvPicPr>
            <p:nvPr/>
          </p:nvPicPr>
          <p:blipFill>
            <a:blip r:embed="rId14"/>
            <a:stretch>
              <a:fillRect/>
            </a:stretch>
          </p:blipFill>
          <p:spPr>
            <a:xfrm>
              <a:off x="8405890" y="1553963"/>
              <a:ext cx="559077" cy="321010"/>
            </a:xfrm>
            <a:prstGeom prst="rect">
              <a:avLst/>
            </a:prstGeom>
          </p:spPr>
        </p:pic>
      </p:grpSp>
      <p:grpSp>
        <p:nvGrpSpPr>
          <p:cNvPr id="149" name="Group 148">
            <a:extLst>
              <a:ext uri="{FF2B5EF4-FFF2-40B4-BE49-F238E27FC236}">
                <a16:creationId xmlns:a16="http://schemas.microsoft.com/office/drawing/2014/main" id="{FE235BB5-F02C-41AE-A799-4D50C91D0130}"/>
              </a:ext>
            </a:extLst>
          </p:cNvPr>
          <p:cNvGrpSpPr/>
          <p:nvPr/>
        </p:nvGrpSpPr>
        <p:grpSpPr>
          <a:xfrm>
            <a:off x="9402238" y="1772597"/>
            <a:ext cx="866868" cy="797083"/>
            <a:chOff x="6100393" y="1967375"/>
            <a:chExt cx="720914" cy="902584"/>
          </a:xfrm>
        </p:grpSpPr>
        <p:sp>
          <p:nvSpPr>
            <p:cNvPr id="166" name="TextBox 165">
              <a:extLst>
                <a:ext uri="{FF2B5EF4-FFF2-40B4-BE49-F238E27FC236}">
                  <a16:creationId xmlns:a16="http://schemas.microsoft.com/office/drawing/2014/main" id="{13AA6056-86F0-447D-9EAA-354928B81B92}"/>
                </a:ext>
              </a:extLst>
            </p:cNvPr>
            <p:cNvSpPr txBox="1"/>
            <p:nvPr/>
          </p:nvSpPr>
          <p:spPr>
            <a:xfrm>
              <a:off x="6100393" y="2528404"/>
              <a:ext cx="720914" cy="341555"/>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TrellOss</a:t>
              </a:r>
              <a:r>
                <a:rPr kumimoji="0" lang="en-US" sz="11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t>
              </a:r>
            </a:p>
          </p:txBody>
        </p:sp>
        <p:pic>
          <p:nvPicPr>
            <p:cNvPr id="167" name="Picture 166">
              <a:extLst>
                <a:ext uri="{FF2B5EF4-FFF2-40B4-BE49-F238E27FC236}">
                  <a16:creationId xmlns:a16="http://schemas.microsoft.com/office/drawing/2014/main" id="{43FA1B5C-A4E8-4663-AC7F-1010B5767CB5}"/>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85501" y="1967375"/>
              <a:ext cx="466832" cy="428853"/>
            </a:xfrm>
            <a:prstGeom prst="rect">
              <a:avLst/>
            </a:prstGeom>
          </p:spPr>
        </p:pic>
      </p:grpSp>
      <p:grpSp>
        <p:nvGrpSpPr>
          <p:cNvPr id="150" name="Group 149">
            <a:extLst>
              <a:ext uri="{FF2B5EF4-FFF2-40B4-BE49-F238E27FC236}">
                <a16:creationId xmlns:a16="http://schemas.microsoft.com/office/drawing/2014/main" id="{914AC93D-E2E2-432F-A96E-BC21BD32203B}"/>
              </a:ext>
            </a:extLst>
          </p:cNvPr>
          <p:cNvGrpSpPr/>
          <p:nvPr/>
        </p:nvGrpSpPr>
        <p:grpSpPr>
          <a:xfrm>
            <a:off x="6974149" y="1777996"/>
            <a:ext cx="829512" cy="869870"/>
            <a:chOff x="4390387" y="1974198"/>
            <a:chExt cx="689846" cy="985003"/>
          </a:xfrm>
        </p:grpSpPr>
        <p:grpSp>
          <p:nvGrpSpPr>
            <p:cNvPr id="162" name="Group 161">
              <a:extLst>
                <a:ext uri="{FF2B5EF4-FFF2-40B4-BE49-F238E27FC236}">
                  <a16:creationId xmlns:a16="http://schemas.microsoft.com/office/drawing/2014/main" id="{13FE16BE-5903-409B-B721-498E5C4AAF2D}"/>
                </a:ext>
              </a:extLst>
            </p:cNvPr>
            <p:cNvGrpSpPr>
              <a:grpSpLocks noChangeAspect="1"/>
            </p:cNvGrpSpPr>
            <p:nvPr/>
          </p:nvGrpSpPr>
          <p:grpSpPr>
            <a:xfrm>
              <a:off x="4390387" y="1974198"/>
              <a:ext cx="689846" cy="591418"/>
              <a:chOff x="2998238" y="1966798"/>
              <a:chExt cx="1121346" cy="961356"/>
            </a:xfrm>
          </p:grpSpPr>
          <p:pic>
            <p:nvPicPr>
              <p:cNvPr id="164" name="Picture 163">
                <a:extLst>
                  <a:ext uri="{FF2B5EF4-FFF2-40B4-BE49-F238E27FC236}">
                    <a16:creationId xmlns:a16="http://schemas.microsoft.com/office/drawing/2014/main" id="{A9B235A3-A8B3-41D6-A0B9-217A7541E557}"/>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79339" t="79546" r="9659" b="11699"/>
              <a:stretch/>
            </p:blipFill>
            <p:spPr>
              <a:xfrm>
                <a:off x="3345800" y="2645384"/>
                <a:ext cx="490182" cy="282770"/>
              </a:xfrm>
              <a:prstGeom prst="rect">
                <a:avLst/>
              </a:prstGeom>
            </p:spPr>
          </p:pic>
          <p:pic>
            <p:nvPicPr>
              <p:cNvPr id="165" name="Picture 164">
                <a:extLst>
                  <a:ext uri="{FF2B5EF4-FFF2-40B4-BE49-F238E27FC236}">
                    <a16:creationId xmlns:a16="http://schemas.microsoft.com/office/drawing/2014/main" id="{6A064ED0-0C58-42BC-A1D6-D4ABB324EF90}"/>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18576" r="8062" b="15773"/>
              <a:stretch/>
            </p:blipFill>
            <p:spPr>
              <a:xfrm>
                <a:off x="2998238" y="1966798"/>
                <a:ext cx="1121346" cy="580524"/>
              </a:xfrm>
              <a:prstGeom prst="rect">
                <a:avLst/>
              </a:prstGeom>
            </p:spPr>
          </p:pic>
        </p:grpSp>
        <p:sp>
          <p:nvSpPr>
            <p:cNvPr id="163" name="TextBox 162">
              <a:extLst>
                <a:ext uri="{FF2B5EF4-FFF2-40B4-BE49-F238E27FC236}">
                  <a16:creationId xmlns:a16="http://schemas.microsoft.com/office/drawing/2014/main" id="{80A39048-D025-422B-A3EF-A3DA69F653BC}"/>
                </a:ext>
              </a:extLst>
            </p:cNvPr>
            <p:cNvSpPr txBox="1"/>
            <p:nvPr/>
          </p:nvSpPr>
          <p:spPr>
            <a:xfrm>
              <a:off x="4434622" y="2617646"/>
              <a:ext cx="644310" cy="34155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err="1">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MaxAn</a:t>
              </a:r>
              <a:r>
                <a:rPr kumimoji="0" lang="en-US" sz="1100" b="0" i="1"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t>
              </a:r>
            </a:p>
          </p:txBody>
        </p:sp>
      </p:grpSp>
      <p:grpSp>
        <p:nvGrpSpPr>
          <p:cNvPr id="151" name="Group 150">
            <a:extLst>
              <a:ext uri="{FF2B5EF4-FFF2-40B4-BE49-F238E27FC236}">
                <a16:creationId xmlns:a16="http://schemas.microsoft.com/office/drawing/2014/main" id="{C3C26F84-0BB5-4FBF-8CE6-3FD06137B46A}"/>
              </a:ext>
            </a:extLst>
          </p:cNvPr>
          <p:cNvGrpSpPr/>
          <p:nvPr/>
        </p:nvGrpSpPr>
        <p:grpSpPr>
          <a:xfrm>
            <a:off x="7931552" y="1759763"/>
            <a:ext cx="742348" cy="891414"/>
            <a:chOff x="5073502" y="1939292"/>
            <a:chExt cx="617359" cy="1009399"/>
          </a:xfrm>
        </p:grpSpPr>
        <p:pic>
          <p:nvPicPr>
            <p:cNvPr id="158" name="Picture 157">
              <a:extLst>
                <a:ext uri="{FF2B5EF4-FFF2-40B4-BE49-F238E27FC236}">
                  <a16:creationId xmlns:a16="http://schemas.microsoft.com/office/drawing/2014/main" id="{C7E6040F-FBAF-4C63-8053-EB109A5661BB}"/>
                </a:ext>
              </a:extLst>
            </p:cNvPr>
            <p:cNvPicPr>
              <a:picLocks noChangeAspect="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5395" t="9794" r="6466" b="7151"/>
            <a:stretch/>
          </p:blipFill>
          <p:spPr>
            <a:xfrm rot="16779034">
              <a:off x="4993545" y="2089380"/>
              <a:ext cx="693478" cy="393301"/>
            </a:xfrm>
            <a:prstGeom prst="rect">
              <a:avLst/>
            </a:prstGeom>
          </p:spPr>
        </p:pic>
        <p:sp>
          <p:nvSpPr>
            <p:cNvPr id="161" name="TextBox 160">
              <a:extLst>
                <a:ext uri="{FF2B5EF4-FFF2-40B4-BE49-F238E27FC236}">
                  <a16:creationId xmlns:a16="http://schemas.microsoft.com/office/drawing/2014/main" id="{BBC02798-1DDC-47B8-915C-C64B029FA919}"/>
                </a:ext>
              </a:extLst>
            </p:cNvPr>
            <p:cNvSpPr txBox="1"/>
            <p:nvPr/>
          </p:nvSpPr>
          <p:spPr>
            <a:xfrm>
              <a:off x="5073502" y="2607136"/>
              <a:ext cx="617359" cy="34155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Virage®</a:t>
              </a:r>
            </a:p>
          </p:txBody>
        </p:sp>
      </p:grpSp>
      <p:grpSp>
        <p:nvGrpSpPr>
          <p:cNvPr id="154" name="Group 153">
            <a:extLst>
              <a:ext uri="{FF2B5EF4-FFF2-40B4-BE49-F238E27FC236}">
                <a16:creationId xmlns:a16="http://schemas.microsoft.com/office/drawing/2014/main" id="{C8D5FB88-18A4-46CC-83C2-DAD85C2A02B2}"/>
              </a:ext>
            </a:extLst>
          </p:cNvPr>
          <p:cNvGrpSpPr/>
          <p:nvPr/>
        </p:nvGrpSpPr>
        <p:grpSpPr>
          <a:xfrm>
            <a:off x="8657392" y="1660513"/>
            <a:ext cx="658291" cy="973565"/>
            <a:chOff x="5525567" y="1821040"/>
            <a:chExt cx="547455" cy="1102423"/>
          </a:xfrm>
        </p:grpSpPr>
        <p:pic>
          <p:nvPicPr>
            <p:cNvPr id="155" name="Picture 154">
              <a:extLst>
                <a:ext uri="{FF2B5EF4-FFF2-40B4-BE49-F238E27FC236}">
                  <a16:creationId xmlns:a16="http://schemas.microsoft.com/office/drawing/2014/main" id="{07C5B157-21F0-4B2C-BF4B-501BC21F1D16}"/>
                </a:ext>
              </a:extLst>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02722" y="1821040"/>
              <a:ext cx="420680" cy="738697"/>
            </a:xfrm>
            <a:prstGeom prst="rect">
              <a:avLst/>
            </a:prstGeom>
          </p:spPr>
        </p:pic>
        <p:sp>
          <p:nvSpPr>
            <p:cNvPr id="157" name="TextBox 156">
              <a:extLst>
                <a:ext uri="{FF2B5EF4-FFF2-40B4-BE49-F238E27FC236}">
                  <a16:creationId xmlns:a16="http://schemas.microsoft.com/office/drawing/2014/main" id="{21F675A7-4949-4321-ABE8-1A96D4E2BBA8}"/>
                </a:ext>
              </a:extLst>
            </p:cNvPr>
            <p:cNvSpPr txBox="1"/>
            <p:nvPr/>
          </p:nvSpPr>
          <p:spPr>
            <a:xfrm>
              <a:off x="5525567" y="2581908"/>
              <a:ext cx="547455" cy="3415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Vital™</a:t>
              </a:r>
            </a:p>
          </p:txBody>
        </p:sp>
      </p:grpSp>
      <p:grpSp>
        <p:nvGrpSpPr>
          <p:cNvPr id="82" name="Group 81"/>
          <p:cNvGrpSpPr/>
          <p:nvPr/>
        </p:nvGrpSpPr>
        <p:grpSpPr>
          <a:xfrm>
            <a:off x="8926298" y="4031231"/>
            <a:ext cx="951816" cy="1029612"/>
            <a:chOff x="5761222" y="3826706"/>
            <a:chExt cx="996244" cy="1152576"/>
          </a:xfrm>
        </p:grpSpPr>
        <p:sp>
          <p:nvSpPr>
            <p:cNvPr id="86" name="TextBox 85">
              <a:extLst>
                <a:ext uri="{FF2B5EF4-FFF2-40B4-BE49-F238E27FC236}">
                  <a16:creationId xmlns:a16="http://schemas.microsoft.com/office/drawing/2014/main" id="{6274125D-96FA-4133-B074-1B01B4137149}"/>
                </a:ext>
              </a:extLst>
            </p:cNvPr>
            <p:cNvSpPr txBox="1"/>
            <p:nvPr/>
          </p:nvSpPr>
          <p:spPr>
            <a:xfrm>
              <a:off x="5761222" y="4542317"/>
              <a:ext cx="996244" cy="436965"/>
            </a:xfrm>
            <a:prstGeom prst="rect">
              <a:avLst/>
            </a:prstGeom>
            <a:noFill/>
          </p:spPr>
          <p:txBody>
            <a:bodyPr wrap="none" lIns="0" tIns="0" rIns="0" bIns="0" rtlCol="0" anchor="ctr" anchorCtr="1">
              <a:spAutoFit/>
            </a:bodyPr>
            <a:lstStyle/>
            <a:p>
              <a:pPr algn="ctr">
                <a:defRPr/>
              </a:pPr>
              <a:r>
                <a:rPr lang="en-US" sz="1100" i="1">
                  <a:solidFill>
                    <a:prstClr val="black">
                      <a:lumMod val="65000"/>
                      <a:lumOff val="35000"/>
                    </a:prstClr>
                  </a:solidFill>
                  <a:latin typeface="Arial" panose="020B0604020202020204" pitchFamily="34" charset="0"/>
                  <a:cs typeface="Arial" panose="020B0604020202020204" pitchFamily="34" charset="0"/>
                </a:rPr>
                <a:t>Timberline®</a:t>
              </a:r>
              <a:br>
                <a:rPr lang="en-US" sz="1100" i="1">
                  <a:solidFill>
                    <a:prstClr val="black">
                      <a:lumMod val="65000"/>
                      <a:lumOff val="35000"/>
                    </a:prstClr>
                  </a:solidFill>
                  <a:latin typeface="Arial" panose="020B0604020202020204" pitchFamily="34" charset="0"/>
                  <a:cs typeface="Arial" panose="020B0604020202020204" pitchFamily="34" charset="0"/>
                </a:rPr>
              </a:br>
              <a:r>
                <a:rPr lang="en-US" sz="1100" i="1">
                  <a:solidFill>
                    <a:prstClr val="black">
                      <a:lumMod val="65000"/>
                      <a:lumOff val="35000"/>
                    </a:prstClr>
                  </a:solidFill>
                  <a:latin typeface="Arial" panose="020B0604020202020204" pitchFamily="34" charset="0"/>
                  <a:cs typeface="Arial" panose="020B0604020202020204" pitchFamily="34" charset="0"/>
                </a:rPr>
                <a:t>Lateral Fusion</a:t>
              </a:r>
            </a:p>
          </p:txBody>
        </p:sp>
        <p:pic>
          <p:nvPicPr>
            <p:cNvPr id="87" name="Picture 86">
              <a:extLst>
                <a:ext uri="{FF2B5EF4-FFF2-40B4-BE49-F238E27FC236}">
                  <a16:creationId xmlns:a16="http://schemas.microsoft.com/office/drawing/2014/main" id="{8C243BD8-D0BA-412C-931F-7A1CDD9D74EB}"/>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a:stretch/>
          </p:blipFill>
          <p:spPr>
            <a:xfrm>
              <a:off x="5962164" y="3826706"/>
              <a:ext cx="594360" cy="775122"/>
            </a:xfrm>
            <a:prstGeom prst="rect">
              <a:avLst/>
            </a:prstGeom>
          </p:spPr>
        </p:pic>
      </p:grpSp>
      <p:grpSp>
        <p:nvGrpSpPr>
          <p:cNvPr id="88" name="Group 87">
            <a:extLst>
              <a:ext uri="{FF2B5EF4-FFF2-40B4-BE49-F238E27FC236}">
                <a16:creationId xmlns:a16="http://schemas.microsoft.com/office/drawing/2014/main" id="{B25E355C-58CD-4E3F-A224-2B68E841A1E7}"/>
              </a:ext>
            </a:extLst>
          </p:cNvPr>
          <p:cNvGrpSpPr/>
          <p:nvPr/>
        </p:nvGrpSpPr>
        <p:grpSpPr>
          <a:xfrm>
            <a:off x="7123097" y="4077923"/>
            <a:ext cx="955665" cy="1018033"/>
            <a:chOff x="5333520" y="3877260"/>
            <a:chExt cx="1000272" cy="1139614"/>
          </a:xfrm>
        </p:grpSpPr>
        <p:pic>
          <p:nvPicPr>
            <p:cNvPr id="89" name="Picture 61" descr="https://zbspine.atmoapps.com/wp-content/uploads/2021/08/VitalMIS.png">
              <a:extLst>
                <a:ext uri="{FF2B5EF4-FFF2-40B4-BE49-F238E27FC236}">
                  <a16:creationId xmlns:a16="http://schemas.microsoft.com/office/drawing/2014/main" id="{0C010D96-8EA1-4565-AD55-E1367411FCBF}"/>
                </a:ext>
              </a:extLst>
            </p:cNvPr>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52152" y="3877260"/>
              <a:ext cx="763009" cy="914400"/>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a:extLst>
                <a:ext uri="{FF2B5EF4-FFF2-40B4-BE49-F238E27FC236}">
                  <a16:creationId xmlns:a16="http://schemas.microsoft.com/office/drawing/2014/main" id="{413EC6A7-227D-4CB0-9CF4-2DB19050D96A}"/>
                </a:ext>
              </a:extLst>
            </p:cNvPr>
            <p:cNvSpPr txBox="1"/>
            <p:nvPr/>
          </p:nvSpPr>
          <p:spPr>
            <a:xfrm>
              <a:off x="5333520" y="4679219"/>
              <a:ext cx="1000272" cy="337655"/>
            </a:xfrm>
            <a:prstGeom prst="rect">
              <a:avLst/>
            </a:prstGeom>
            <a:noFill/>
          </p:spPr>
          <p:txBody>
            <a:bodyPr wrap="square" rtlCol="0">
              <a:spAutoFit/>
            </a:bodyPr>
            <a:lstStyle/>
            <a:p>
              <a:pPr algn="ctr">
                <a:defRPr/>
              </a:pPr>
              <a:r>
                <a:rPr lang="en-US" sz="1100" i="1">
                  <a:solidFill>
                    <a:prstClr val="black">
                      <a:lumMod val="65000"/>
                      <a:lumOff val="35000"/>
                    </a:prstClr>
                  </a:solidFill>
                  <a:latin typeface="Arial" panose="020B0604020202020204" pitchFamily="34" charset="0"/>
                  <a:cs typeface="Arial" panose="020B0604020202020204" pitchFamily="34" charset="0"/>
                </a:rPr>
                <a:t>Vital™ MIS</a:t>
              </a:r>
            </a:p>
          </p:txBody>
        </p:sp>
      </p:grpSp>
      <p:sp>
        <p:nvSpPr>
          <p:cNvPr id="2" name="TextBox 1">
            <a:extLst>
              <a:ext uri="{FF2B5EF4-FFF2-40B4-BE49-F238E27FC236}">
                <a16:creationId xmlns:a16="http://schemas.microsoft.com/office/drawing/2014/main" id="{F84AA188-E615-400B-8133-E0DBE3B02FE8}"/>
              </a:ext>
            </a:extLst>
          </p:cNvPr>
          <p:cNvSpPr txBox="1"/>
          <p:nvPr/>
        </p:nvSpPr>
        <p:spPr>
          <a:xfrm>
            <a:off x="2500360" y="2964548"/>
            <a:ext cx="585465" cy="369332"/>
          </a:xfrm>
          <a:prstGeom prst="rect">
            <a:avLst/>
          </a:prstGeom>
          <a:noFill/>
        </p:spPr>
        <p:txBody>
          <a:bodyPr wrap="square" rtlCol="0">
            <a:spAutoFit/>
          </a:bodyPr>
          <a:lstStyle/>
          <a:p>
            <a:pPr algn="ctr"/>
            <a:r>
              <a:rPr lang="en-US" sz="900" b="1" dirty="0">
                <a:solidFill>
                  <a:schemeClr val="bg1"/>
                </a:solidFill>
              </a:rPr>
              <a:t>MSD</a:t>
            </a:r>
          </a:p>
          <a:p>
            <a:pPr algn="ctr"/>
            <a:r>
              <a:rPr lang="en-US" sz="900" b="1" dirty="0">
                <a:solidFill>
                  <a:schemeClr val="bg1"/>
                </a:solidFill>
              </a:rPr>
              <a:t>growth</a:t>
            </a:r>
            <a:endParaRPr lang="en-US" sz="2000" b="1" dirty="0">
              <a:solidFill>
                <a:schemeClr val="bg1"/>
              </a:solidFill>
            </a:endParaRPr>
          </a:p>
        </p:txBody>
      </p:sp>
      <p:grpSp>
        <p:nvGrpSpPr>
          <p:cNvPr id="4" name="Group 3">
            <a:extLst>
              <a:ext uri="{FF2B5EF4-FFF2-40B4-BE49-F238E27FC236}">
                <a16:creationId xmlns:a16="http://schemas.microsoft.com/office/drawing/2014/main" id="{1D4C301F-CB07-AA2B-0397-D9D6DADD7878}"/>
              </a:ext>
            </a:extLst>
          </p:cNvPr>
          <p:cNvGrpSpPr/>
          <p:nvPr/>
        </p:nvGrpSpPr>
        <p:grpSpPr>
          <a:xfrm>
            <a:off x="6244369" y="2768613"/>
            <a:ext cx="4603559" cy="1045987"/>
            <a:chOff x="3059741" y="2710295"/>
            <a:chExt cx="4603559" cy="1045987"/>
          </a:xfrm>
        </p:grpSpPr>
        <p:pic>
          <p:nvPicPr>
            <p:cNvPr id="8" name="Picture 7">
              <a:extLst>
                <a:ext uri="{FF2B5EF4-FFF2-40B4-BE49-F238E27FC236}">
                  <a16:creationId xmlns:a16="http://schemas.microsoft.com/office/drawing/2014/main" id="{DB787512-E21D-647C-D21A-DCF40673197A}"/>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29279" r="40877" b="79056"/>
            <a:stretch/>
          </p:blipFill>
          <p:spPr>
            <a:xfrm>
              <a:off x="4933800" y="2710295"/>
              <a:ext cx="817281" cy="716038"/>
            </a:xfrm>
            <a:prstGeom prst="rect">
              <a:avLst/>
            </a:prstGeom>
          </p:spPr>
        </p:pic>
        <p:pic>
          <p:nvPicPr>
            <p:cNvPr id="12" name="Picture 1" descr="C:\Documents and Settings\cooknn.old\My Documents\Biomet\Biomet Product Information by Category\Bone Growth Stimulators\Biomet Bone Stim\Bone Healing System (BHS)\Next Gen BHS 2 (361)\Cropped Images\361_060.jpg">
              <a:extLst>
                <a:ext uri="{FF2B5EF4-FFF2-40B4-BE49-F238E27FC236}">
                  <a16:creationId xmlns:a16="http://schemas.microsoft.com/office/drawing/2014/main" id="{8FBD383C-7667-8D39-84B2-77FA732D18F5}"/>
                </a:ext>
              </a:extLst>
            </p:cNvPr>
            <p:cNvPicPr>
              <a:picLocks noChangeAspect="1" noChangeArrowheads="1"/>
            </p:cNvPicPr>
            <p:nvPr/>
          </p:nvPicPr>
          <p:blipFill>
            <a:blip r:embed="rId23" cstate="print">
              <a:clrChange>
                <a:clrFrom>
                  <a:srgbClr val="EBECF0"/>
                </a:clrFrom>
                <a:clrTo>
                  <a:srgbClr val="EBECF0">
                    <a:alpha val="0"/>
                  </a:srgbClr>
                </a:clrTo>
              </a:clrChange>
            </a:blip>
            <a:srcRect/>
            <a:stretch>
              <a:fillRect/>
            </a:stretch>
          </p:blipFill>
          <p:spPr bwMode="auto">
            <a:xfrm>
              <a:off x="6454426" y="2859701"/>
              <a:ext cx="778389" cy="544878"/>
            </a:xfrm>
            <a:prstGeom prst="rect">
              <a:avLst/>
            </a:prstGeom>
            <a:noFill/>
          </p:spPr>
        </p:pic>
        <p:pic>
          <p:nvPicPr>
            <p:cNvPr id="15" name="Picture 14">
              <a:extLst>
                <a:ext uri="{FF2B5EF4-FFF2-40B4-BE49-F238E27FC236}">
                  <a16:creationId xmlns:a16="http://schemas.microsoft.com/office/drawing/2014/main" id="{CB85AA7F-437B-AD9B-3520-05D1B8E95E84}"/>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4500" b="94000" l="8784" r="89865">
                          <a14:foregroundMark x1="39189" y1="4500" x2="29730" y2="51500"/>
                          <a14:foregroundMark x1="16216" y1="6000" x2="15541" y2="62000"/>
                          <a14:foregroundMark x1="35135" y1="49000" x2="34711" y2="56845"/>
                          <a14:foregroundMark x1="68800" y1="53500" x2="77703" y2="50000"/>
                          <a14:foregroundMark x1="76139" y1="63902" x2="76351" y2="65000"/>
                          <a14:foregroundMark x1="74903" y1="57500" x2="75409" y2="60120"/>
                          <a14:foregroundMark x1="58115" y1="89969" x2="56757" y2="91000"/>
                          <a14:foregroundMark x1="77913" y1="74932" x2="75273" y2="76937"/>
                          <a14:foregroundMark x1="82432" y1="71500" x2="80783" y2="72753"/>
                          <a14:foregroundMark x1="77703" y1="71500" x2="73364" y2="71669"/>
                          <a14:foregroundMark x1="82699" y1="90259" x2="88514" y2="89500"/>
                          <a14:foregroundMark x1="54054" y1="94000" x2="63032" y2="92827"/>
                          <a14:backgroundMark x1="52703" y1="75500" x2="52703" y2="75500"/>
                          <a14:backgroundMark x1="56757" y1="71500" x2="50000" y2="65000"/>
                          <a14:backgroundMark x1="57432" y1="63000" x2="53378" y2="62000"/>
                          <a14:backgroundMark x1="67568" y1="57500" x2="56757" y2="74000"/>
                          <a14:backgroundMark x1="45946" y1="57500" x2="43919" y2="76500"/>
                          <a14:backgroundMark x1="65541" y1="53500" x2="65541" y2="57500"/>
                          <a14:backgroundMark x1="75676" y1="79500" x2="75676" y2="79500"/>
                          <a14:backgroundMark x1="78378" y1="77500" x2="77703" y2="79500"/>
                          <a14:backgroundMark x1="77703" y1="79500" x2="71622" y2="87500"/>
                          <a14:backgroundMark x1="76351" y1="84500" x2="64189" y2="93500"/>
                          <a14:backgroundMark x1="79054" y1="72500" x2="78378" y2="75000"/>
                        </a14:backgroundRemoval>
                      </a14:imgEffect>
                    </a14:imgLayer>
                  </a14:imgProps>
                </a:ext>
              </a:extLst>
            </a:blip>
            <a:stretch>
              <a:fillRect/>
            </a:stretch>
          </p:blipFill>
          <p:spPr>
            <a:xfrm>
              <a:off x="3621888" y="2729055"/>
              <a:ext cx="554369" cy="732755"/>
            </a:xfrm>
            <a:prstGeom prst="rect">
              <a:avLst/>
            </a:prstGeom>
          </p:spPr>
        </p:pic>
        <p:sp>
          <p:nvSpPr>
            <p:cNvPr id="16" name="TextBox 15">
              <a:extLst>
                <a:ext uri="{FF2B5EF4-FFF2-40B4-BE49-F238E27FC236}">
                  <a16:creationId xmlns:a16="http://schemas.microsoft.com/office/drawing/2014/main" id="{E2D2125C-2BE3-BE79-7E78-CE55869D5E3A}"/>
                </a:ext>
              </a:extLst>
            </p:cNvPr>
            <p:cNvSpPr txBox="1"/>
            <p:nvPr/>
          </p:nvSpPr>
          <p:spPr>
            <a:xfrm>
              <a:off x="4563506" y="3386950"/>
              <a:ext cx="159602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Non-Invasive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SpinalPak</a:t>
              </a:r>
              <a:r>
                <a:rPr kumimoji="0" lang="en-US" sz="9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&amp; </a:t>
              </a:r>
              <a:r>
                <a:rPr kumimoji="0" lang="en-US" sz="900" b="0" i="1"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OrthoPak</a:t>
              </a:r>
              <a:r>
                <a:rPr kumimoji="0" lang="en-US" sz="9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t>
              </a:r>
            </a:p>
          </p:txBody>
        </p:sp>
        <p:sp>
          <p:nvSpPr>
            <p:cNvPr id="17" name="TextBox 16">
              <a:extLst>
                <a:ext uri="{FF2B5EF4-FFF2-40B4-BE49-F238E27FC236}">
                  <a16:creationId xmlns:a16="http://schemas.microsoft.com/office/drawing/2014/main" id="{AB2481E7-FC89-AD89-12BE-0311310E441A}"/>
                </a:ext>
              </a:extLst>
            </p:cNvPr>
            <p:cNvSpPr txBox="1"/>
            <p:nvPr/>
          </p:nvSpPr>
          <p:spPr>
            <a:xfrm>
              <a:off x="6067272" y="3386950"/>
              <a:ext cx="159602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EBI Bone Healing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i="1" dirty="0">
                  <a:solidFill>
                    <a:prstClr val="black">
                      <a:lumMod val="65000"/>
                      <a:lumOff val="35000"/>
                    </a:prstClr>
                  </a:solidFill>
                  <a:latin typeface="Arial" panose="020B0604020202020204" pitchFamily="34" charset="0"/>
                  <a:cs typeface="Arial" panose="020B0604020202020204" pitchFamily="34" charset="0"/>
                </a:rPr>
                <a:t>System® (PEMF)</a:t>
              </a:r>
              <a:endParaRPr kumimoji="0" lang="en-US" sz="9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A4711EAD-B22A-9637-3953-3527AEE73DE9}"/>
                </a:ext>
              </a:extLst>
            </p:cNvPr>
            <p:cNvSpPr txBox="1"/>
            <p:nvPr/>
          </p:nvSpPr>
          <p:spPr>
            <a:xfrm>
              <a:off x="3059741" y="3386950"/>
              <a:ext cx="159602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i="1" dirty="0" err="1">
                  <a:solidFill>
                    <a:prstClr val="black">
                      <a:lumMod val="65000"/>
                      <a:lumOff val="35000"/>
                    </a:prstClr>
                  </a:solidFill>
                  <a:latin typeface="Arial" panose="020B0604020202020204" pitchFamily="34" charset="0"/>
                  <a:cs typeface="Arial" panose="020B0604020202020204" pitchFamily="34" charset="0"/>
                </a:rPr>
                <a:t>SpF</a:t>
              </a:r>
              <a:r>
                <a:rPr lang="en-US" sz="900" i="1" dirty="0">
                  <a:solidFill>
                    <a:prstClr val="black">
                      <a:lumMod val="65000"/>
                      <a:lumOff val="35000"/>
                    </a:prstClr>
                  </a:solidFill>
                  <a:latin typeface="Arial" panose="020B0604020202020204" pitchFamily="34" charset="0"/>
                  <a:cs typeface="Arial" panose="020B0604020202020204" pitchFamily="34" charset="0"/>
                </a:rPr>
                <a:t>® Implantable Spinal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i="1" dirty="0">
                  <a:solidFill>
                    <a:prstClr val="black">
                      <a:lumMod val="65000"/>
                      <a:lumOff val="35000"/>
                    </a:prstClr>
                  </a:solidFill>
                  <a:latin typeface="Arial" panose="020B0604020202020204" pitchFamily="34" charset="0"/>
                  <a:cs typeface="Arial" panose="020B0604020202020204" pitchFamily="34" charset="0"/>
                </a:rPr>
                <a:t>Fusion Stimulator</a:t>
              </a:r>
              <a:endParaRPr kumimoji="0" lang="en-US" sz="9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127030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787245BE-D124-3C3A-4254-166C0E979166}"/>
              </a:ext>
            </a:extLst>
          </p:cNvPr>
          <p:cNvSpPr txBox="1">
            <a:spLocks/>
          </p:cNvSpPr>
          <p:nvPr/>
        </p:nvSpPr>
        <p:spPr>
          <a:xfrm>
            <a:off x="489524" y="398759"/>
            <a:ext cx="9601200" cy="715173"/>
          </a:xfrm>
          <a:prstGeom prst="rect">
            <a:avLst/>
          </a:prstGeom>
        </p:spPr>
        <p:txBody>
          <a:bodyPr wrap="square"/>
          <a:lstStyle>
            <a:lvl1pPr marL="0" indent="0" algn="l" defTabSz="914400" rtl="0" eaLnBrk="1" latinLnBrk="0" hangingPunct="1">
              <a:lnSpc>
                <a:spcPct val="100000"/>
              </a:lnSpc>
              <a:spcBef>
                <a:spcPts val="0"/>
              </a:spcBef>
              <a:buFont typeface="Arial" panose="020B0604020202020204" pitchFamily="34" charset="0"/>
              <a:buNone/>
              <a:defRPr lang="en-US" sz="2900" b="1" kern="1200" dirty="0">
                <a:solidFill>
                  <a:srgbClr val="59595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Repositioning for Growth</a:t>
            </a:r>
          </a:p>
        </p:txBody>
      </p:sp>
      <p:sp>
        <p:nvSpPr>
          <p:cNvPr id="4" name="Rectangle 3">
            <a:extLst>
              <a:ext uri="{FF2B5EF4-FFF2-40B4-BE49-F238E27FC236}">
                <a16:creationId xmlns:a16="http://schemas.microsoft.com/office/drawing/2014/main" id="{2F15BD15-0184-0548-444B-569AEEA6BF12}"/>
              </a:ext>
            </a:extLst>
          </p:cNvPr>
          <p:cNvSpPr/>
          <p:nvPr/>
        </p:nvSpPr>
        <p:spPr>
          <a:xfrm>
            <a:off x="442078" y="3897937"/>
            <a:ext cx="3401280" cy="707886"/>
          </a:xfrm>
          <a:prstGeom prst="rect">
            <a:avLst/>
          </a:prstGeom>
        </p:spPr>
        <p:txBody>
          <a:bodyPr wrap="square" lIns="0">
            <a:spAutoFit/>
          </a:bodyPr>
          <a:lstStyle/>
          <a:p>
            <a:pPr marL="0" marR="0" lvl="0" indent="0" algn="l" defTabSz="609585" rtl="0" eaLnBrk="1" fontAlgn="auto" latinLnBrk="0" hangingPunct="1">
              <a:lnSpc>
                <a:spcPct val="100000"/>
              </a:lnSpc>
              <a:spcBef>
                <a:spcPts val="0"/>
              </a:spcBef>
              <a:spcAft>
                <a:spcPts val="600"/>
              </a:spcAft>
              <a:buClrTx/>
              <a:buSzTx/>
              <a:buFontTx/>
              <a:buNone/>
              <a:tabLst/>
              <a:defRPr/>
            </a:pPr>
            <a:r>
              <a:rPr lang="en-US" sz="2000" b="1" spc="51" dirty="0">
                <a:solidFill>
                  <a:srgbClr val="0383BF"/>
                </a:solidFill>
                <a:latin typeface="Arial" panose="020B0604020202020204" pitchFamily="34" charset="0"/>
                <a:cs typeface="Arial" panose="020B0604020202020204" pitchFamily="34" charset="0"/>
              </a:rPr>
              <a:t>Maintaining Motion Preservation Leadership:</a:t>
            </a:r>
          </a:p>
        </p:txBody>
      </p:sp>
      <p:sp>
        <p:nvSpPr>
          <p:cNvPr id="8" name="TextBox 7">
            <a:extLst>
              <a:ext uri="{FF2B5EF4-FFF2-40B4-BE49-F238E27FC236}">
                <a16:creationId xmlns:a16="http://schemas.microsoft.com/office/drawing/2014/main" id="{D020F697-D7C3-FD18-4B31-2E5A73636E0F}"/>
              </a:ext>
            </a:extLst>
          </p:cNvPr>
          <p:cNvSpPr txBox="1"/>
          <p:nvPr/>
        </p:nvSpPr>
        <p:spPr>
          <a:xfrm>
            <a:off x="5051004" y="3902747"/>
            <a:ext cx="3978934" cy="707886"/>
          </a:xfrm>
          <a:prstGeom prst="rect">
            <a:avLst/>
          </a:prstGeom>
          <a:noFill/>
        </p:spPr>
        <p:txBody>
          <a:bodyPr wrap="square">
            <a:spAutoFit/>
          </a:bodyPr>
          <a:lstStyle/>
          <a:p>
            <a:r>
              <a:rPr lang="en-US" sz="2000" b="1" spc="51" dirty="0">
                <a:solidFill>
                  <a:srgbClr val="0383BF"/>
                </a:solidFill>
                <a:latin typeface="Arial" panose="020B0604020202020204" pitchFamily="34" charset="0"/>
                <a:cs typeface="Arial" panose="020B0604020202020204" pitchFamily="34" charset="0"/>
              </a:rPr>
              <a:t>Expanding into Enabling Technologies:</a:t>
            </a:r>
          </a:p>
        </p:txBody>
      </p:sp>
      <p:sp>
        <p:nvSpPr>
          <p:cNvPr id="10" name="TextBox 9">
            <a:extLst>
              <a:ext uri="{FF2B5EF4-FFF2-40B4-BE49-F238E27FC236}">
                <a16:creationId xmlns:a16="http://schemas.microsoft.com/office/drawing/2014/main" id="{F0C46B1C-A585-538D-05CE-ADBA9710662C}"/>
              </a:ext>
            </a:extLst>
          </p:cNvPr>
          <p:cNvSpPr txBox="1"/>
          <p:nvPr/>
        </p:nvSpPr>
        <p:spPr>
          <a:xfrm>
            <a:off x="442078" y="1144457"/>
            <a:ext cx="6103188" cy="400110"/>
          </a:xfrm>
          <a:prstGeom prst="rect">
            <a:avLst/>
          </a:prstGeom>
          <a:noFill/>
        </p:spPr>
        <p:txBody>
          <a:bodyPr wrap="square">
            <a:spAutoFit/>
          </a:bodyPr>
          <a:lstStyle/>
          <a:p>
            <a:pPr>
              <a:defRPr/>
            </a:pPr>
            <a:r>
              <a:rPr lang="en-US" sz="2000" b="1" spc="51" dirty="0">
                <a:solidFill>
                  <a:srgbClr val="0383BF"/>
                </a:solidFill>
                <a:latin typeface="Arial" panose="020B0604020202020204" pitchFamily="34" charset="0"/>
                <a:cs typeface="Arial" panose="020B0604020202020204" pitchFamily="34" charset="0"/>
              </a:rPr>
              <a:t>Refreshing Fusion Platforms:</a:t>
            </a:r>
          </a:p>
        </p:txBody>
      </p:sp>
      <p:sp>
        <p:nvSpPr>
          <p:cNvPr id="20" name="TextBox 19">
            <a:extLst>
              <a:ext uri="{FF2B5EF4-FFF2-40B4-BE49-F238E27FC236}">
                <a16:creationId xmlns:a16="http://schemas.microsoft.com/office/drawing/2014/main" id="{DA2DF216-6DDE-7094-6565-17F2B6407518}"/>
              </a:ext>
            </a:extLst>
          </p:cNvPr>
          <p:cNvSpPr txBox="1"/>
          <p:nvPr/>
        </p:nvSpPr>
        <p:spPr>
          <a:xfrm>
            <a:off x="442078" y="3050591"/>
            <a:ext cx="21556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083E60"/>
                </a:solidFill>
                <a:latin typeface="Arial" panose="020B0604020202020204" pitchFamily="34" charset="0"/>
                <a:cs typeface="Arial" panose="020B0604020202020204" pitchFamily="34" charset="0"/>
              </a:rPr>
              <a:t>Vital™ MIS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083E60"/>
                </a:solidFill>
                <a:latin typeface="Arial" panose="020B0604020202020204" pitchFamily="34" charset="0"/>
                <a:cs typeface="Arial" panose="020B0604020202020204" pitchFamily="34" charset="0"/>
              </a:rPr>
              <a:t>Platform</a:t>
            </a:r>
          </a:p>
        </p:txBody>
      </p:sp>
      <p:sp>
        <p:nvSpPr>
          <p:cNvPr id="21" name="TextBox 20">
            <a:extLst>
              <a:ext uri="{FF2B5EF4-FFF2-40B4-BE49-F238E27FC236}">
                <a16:creationId xmlns:a16="http://schemas.microsoft.com/office/drawing/2014/main" id="{441DF94A-3BB6-C8F7-9FA9-5B298501EDC9}"/>
              </a:ext>
            </a:extLst>
          </p:cNvPr>
          <p:cNvSpPr txBox="1"/>
          <p:nvPr/>
        </p:nvSpPr>
        <p:spPr>
          <a:xfrm>
            <a:off x="2728502" y="3077821"/>
            <a:ext cx="192512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083E60"/>
                </a:solidFill>
                <a:latin typeface="Arial" panose="020B0604020202020204" pitchFamily="34" charset="0"/>
                <a:cs typeface="Arial" panose="020B0604020202020204" pitchFamily="34" charset="0"/>
              </a:rPr>
              <a:t>Vital™ Continuation</a:t>
            </a:r>
          </a:p>
        </p:txBody>
      </p:sp>
      <p:sp>
        <p:nvSpPr>
          <p:cNvPr id="23" name="TextBox 22">
            <a:extLst>
              <a:ext uri="{FF2B5EF4-FFF2-40B4-BE49-F238E27FC236}">
                <a16:creationId xmlns:a16="http://schemas.microsoft.com/office/drawing/2014/main" id="{1649CCB2-F80A-AA6B-BA84-211496FAAB4E}"/>
              </a:ext>
            </a:extLst>
          </p:cNvPr>
          <p:cNvSpPr txBox="1"/>
          <p:nvPr/>
        </p:nvSpPr>
        <p:spPr>
          <a:xfrm>
            <a:off x="4983471" y="3080277"/>
            <a:ext cx="207653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083E60"/>
                </a:solidFill>
                <a:latin typeface="Arial" panose="020B0604020202020204" pitchFamily="34" charset="0"/>
                <a:cs typeface="Arial" panose="020B0604020202020204" pitchFamily="34" charset="0"/>
              </a:rPr>
              <a:t>3d Printed Interbody Cages </a:t>
            </a:r>
          </a:p>
        </p:txBody>
      </p:sp>
      <p:pic>
        <p:nvPicPr>
          <p:cNvPr id="2" name="Picture 1">
            <a:extLst>
              <a:ext uri="{FF2B5EF4-FFF2-40B4-BE49-F238E27FC236}">
                <a16:creationId xmlns:a16="http://schemas.microsoft.com/office/drawing/2014/main" id="{183F263B-99BC-DBFE-DEB0-A47C81A10F59}"/>
              </a:ext>
            </a:extLst>
          </p:cNvPr>
          <p:cNvPicPr>
            <a:picLocks noChangeAspect="1"/>
          </p:cNvPicPr>
          <p:nvPr/>
        </p:nvPicPr>
        <p:blipFill rotWithShape="1">
          <a:blip r:embed="rId3"/>
          <a:srcRect l="-7946" t="-8824" r="3248" b="-5548"/>
          <a:stretch/>
        </p:blipFill>
        <p:spPr>
          <a:xfrm>
            <a:off x="6144915" y="4636904"/>
            <a:ext cx="1188316" cy="1095651"/>
          </a:xfrm>
          <a:prstGeom prst="ellipse">
            <a:avLst/>
          </a:prstGeom>
        </p:spPr>
      </p:pic>
      <p:sp>
        <p:nvSpPr>
          <p:cNvPr id="3" name="TextBox 2">
            <a:extLst>
              <a:ext uri="{FF2B5EF4-FFF2-40B4-BE49-F238E27FC236}">
                <a16:creationId xmlns:a16="http://schemas.microsoft.com/office/drawing/2014/main" id="{53660D74-D207-668F-EE25-B180F3641478}"/>
              </a:ext>
            </a:extLst>
          </p:cNvPr>
          <p:cNvSpPr txBox="1"/>
          <p:nvPr/>
        </p:nvSpPr>
        <p:spPr>
          <a:xfrm>
            <a:off x="5531941" y="5732555"/>
            <a:ext cx="278881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083E60"/>
                </a:solidFill>
                <a:latin typeface="Arial" panose="020B0604020202020204" pitchFamily="34" charset="0"/>
                <a:cs typeface="Arial" panose="020B0604020202020204" pitchFamily="34" charset="0"/>
              </a:rPr>
              <a:t> Partnership and Global Development Agreement with </a:t>
            </a:r>
            <a:r>
              <a:rPr lang="en-US" sz="1600" b="1" dirty="0" err="1">
                <a:solidFill>
                  <a:srgbClr val="083E60"/>
                </a:solidFill>
                <a:latin typeface="Arial" panose="020B0604020202020204" pitchFamily="34" charset="0"/>
                <a:cs typeface="Arial" panose="020B0604020202020204" pitchFamily="34" charset="0"/>
              </a:rPr>
              <a:t>Brainlab</a:t>
            </a:r>
            <a:r>
              <a:rPr lang="en-US" sz="1600" b="1" dirty="0">
                <a:solidFill>
                  <a:srgbClr val="083E60"/>
                </a:solidFill>
                <a:latin typeface="Arial" panose="020B0604020202020204" pitchFamily="34" charset="0"/>
                <a:cs typeface="Arial" panose="020B0604020202020204" pitchFamily="34" charset="0"/>
              </a:rPr>
              <a:t> A.G.</a:t>
            </a:r>
          </a:p>
        </p:txBody>
      </p:sp>
      <p:pic>
        <p:nvPicPr>
          <p:cNvPr id="28" name="Picture 27" descr="Vital Spinal Fixation System">
            <a:extLst>
              <a:ext uri="{FF2B5EF4-FFF2-40B4-BE49-F238E27FC236}">
                <a16:creationId xmlns:a16="http://schemas.microsoft.com/office/drawing/2014/main" id="{DD059054-28EA-BB5F-4B4C-82210CE137F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596" b="14234"/>
          <a:stretch/>
        </p:blipFill>
        <p:spPr bwMode="auto">
          <a:xfrm>
            <a:off x="911534" y="1742823"/>
            <a:ext cx="1216704" cy="1225890"/>
          </a:xfrm>
          <a:prstGeom prst="ellipse">
            <a:avLst/>
          </a:prstGeom>
          <a:solidFill>
            <a:schemeClr val="bg1"/>
          </a:solidFill>
          <a:ln w="38100">
            <a:noFill/>
          </a:ln>
        </p:spPr>
      </p:pic>
      <p:pic>
        <p:nvPicPr>
          <p:cNvPr id="29" name="Picture 28" descr="Hero jumplink image">
            <a:extLst>
              <a:ext uri="{FF2B5EF4-FFF2-40B4-BE49-F238E27FC236}">
                <a16:creationId xmlns:a16="http://schemas.microsoft.com/office/drawing/2014/main" id="{CEC0B8A7-814B-2F3F-05E5-937C15CE42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0334" y="1793353"/>
            <a:ext cx="1326475" cy="1306158"/>
          </a:xfrm>
          <a:prstGeom prst="ellipse">
            <a:avLst/>
          </a:prstGeom>
          <a:solidFill>
            <a:schemeClr val="bg1"/>
          </a:solidFill>
          <a:ln w="38100">
            <a:noFill/>
          </a:ln>
        </p:spPr>
      </p:pic>
      <p:grpSp>
        <p:nvGrpSpPr>
          <p:cNvPr id="30" name="Group 29">
            <a:extLst>
              <a:ext uri="{FF2B5EF4-FFF2-40B4-BE49-F238E27FC236}">
                <a16:creationId xmlns:a16="http://schemas.microsoft.com/office/drawing/2014/main" id="{6005054A-91E2-1B65-9940-B4257449692A}"/>
              </a:ext>
            </a:extLst>
          </p:cNvPr>
          <p:cNvGrpSpPr/>
          <p:nvPr/>
        </p:nvGrpSpPr>
        <p:grpSpPr>
          <a:xfrm>
            <a:off x="7743550" y="1818099"/>
            <a:ext cx="1210231" cy="1149264"/>
            <a:chOff x="10048857" y="3459706"/>
            <a:chExt cx="636280" cy="640038"/>
          </a:xfrm>
        </p:grpSpPr>
        <p:pic>
          <p:nvPicPr>
            <p:cNvPr id="31" name="Picture 30">
              <a:extLst>
                <a:ext uri="{FF2B5EF4-FFF2-40B4-BE49-F238E27FC236}">
                  <a16:creationId xmlns:a16="http://schemas.microsoft.com/office/drawing/2014/main" id="{7EBA25B8-3625-0B09-E0C7-3ED08E7A9A7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279" r="40877" b="79056"/>
            <a:stretch/>
          </p:blipFill>
          <p:spPr>
            <a:xfrm>
              <a:off x="10091700" y="3511973"/>
              <a:ext cx="573110" cy="513346"/>
            </a:xfrm>
            <a:prstGeom prst="rect">
              <a:avLst/>
            </a:prstGeom>
            <a:ln>
              <a:noFill/>
            </a:ln>
          </p:spPr>
        </p:pic>
        <p:sp>
          <p:nvSpPr>
            <p:cNvPr id="32" name="Oval 31">
              <a:extLst>
                <a:ext uri="{FF2B5EF4-FFF2-40B4-BE49-F238E27FC236}">
                  <a16:creationId xmlns:a16="http://schemas.microsoft.com/office/drawing/2014/main" id="{DE8FD8CF-595B-5E47-9F59-416376F02844}"/>
                </a:ext>
              </a:extLst>
            </p:cNvPr>
            <p:cNvSpPr/>
            <p:nvPr/>
          </p:nvSpPr>
          <p:spPr>
            <a:xfrm>
              <a:off x="10048857" y="3459706"/>
              <a:ext cx="636280" cy="640038"/>
            </a:xfrm>
            <a:prstGeom prst="ellipse">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bg1">
                      <a:lumMod val="75000"/>
                    </a:schemeClr>
                  </a:solidFill>
                </a:ln>
              </a:endParaRPr>
            </a:p>
          </p:txBody>
        </p:sp>
      </p:grpSp>
      <p:sp>
        <p:nvSpPr>
          <p:cNvPr id="33" name="TextBox 32">
            <a:extLst>
              <a:ext uri="{FF2B5EF4-FFF2-40B4-BE49-F238E27FC236}">
                <a16:creationId xmlns:a16="http://schemas.microsoft.com/office/drawing/2014/main" id="{BF5A39A3-4293-BD9B-2F2F-3F79FBBF3CF9}"/>
              </a:ext>
            </a:extLst>
          </p:cNvPr>
          <p:cNvSpPr txBox="1"/>
          <p:nvPr/>
        </p:nvSpPr>
        <p:spPr>
          <a:xfrm>
            <a:off x="7310400" y="3077821"/>
            <a:ext cx="207653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083E60"/>
                </a:solidFill>
                <a:latin typeface="Arial" panose="020B0604020202020204" pitchFamily="34" charset="0"/>
                <a:cs typeface="Arial" panose="020B0604020202020204" pitchFamily="34" charset="0"/>
              </a:rPr>
              <a:t>NexGen Stimulation</a:t>
            </a:r>
          </a:p>
        </p:txBody>
      </p:sp>
      <p:pic>
        <p:nvPicPr>
          <p:cNvPr id="35" name="Picture 34">
            <a:extLst>
              <a:ext uri="{FF2B5EF4-FFF2-40B4-BE49-F238E27FC236}">
                <a16:creationId xmlns:a16="http://schemas.microsoft.com/office/drawing/2014/main" id="{205F02AF-3CAF-1E31-BF7C-5764323FD476}"/>
              </a:ext>
            </a:extLst>
          </p:cNvPr>
          <p:cNvPicPr>
            <a:picLocks noChangeAspect="1"/>
          </p:cNvPicPr>
          <p:nvPr/>
        </p:nvPicPr>
        <p:blipFill rotWithShape="1">
          <a:blip r:embed="rId7"/>
          <a:srcRect l="2381" t="1492" r="-8917" b="4653"/>
          <a:stretch/>
        </p:blipFill>
        <p:spPr>
          <a:xfrm>
            <a:off x="5253889" y="1746859"/>
            <a:ext cx="784385" cy="824192"/>
          </a:xfrm>
          <a:prstGeom prst="ellipse">
            <a:avLst/>
          </a:prstGeom>
          <a:solidFill>
            <a:schemeClr val="bg1"/>
          </a:solidFill>
          <a:ln w="38100">
            <a:noFill/>
          </a:ln>
        </p:spPr>
      </p:pic>
      <p:pic>
        <p:nvPicPr>
          <p:cNvPr id="36" name="Picture 35">
            <a:extLst>
              <a:ext uri="{FF2B5EF4-FFF2-40B4-BE49-F238E27FC236}">
                <a16:creationId xmlns:a16="http://schemas.microsoft.com/office/drawing/2014/main" id="{F675C781-35D1-4C5E-B13D-C5C9C8D9BF9A}"/>
              </a:ext>
            </a:extLst>
          </p:cNvPr>
          <p:cNvPicPr>
            <a:picLocks noChangeAspect="1"/>
          </p:cNvPicPr>
          <p:nvPr/>
        </p:nvPicPr>
        <p:blipFill rotWithShape="1">
          <a:blip r:embed="rId8"/>
          <a:srcRect l="-9548" t="-9243" r="-9079" b="-12321"/>
          <a:stretch/>
        </p:blipFill>
        <p:spPr>
          <a:xfrm>
            <a:off x="5843710" y="2344649"/>
            <a:ext cx="876869" cy="790269"/>
          </a:xfrm>
          <a:prstGeom prst="ellipse">
            <a:avLst/>
          </a:prstGeom>
          <a:solidFill>
            <a:schemeClr val="bg1"/>
          </a:solidFill>
          <a:ln w="38100">
            <a:noFill/>
          </a:ln>
        </p:spPr>
      </p:pic>
      <p:sp>
        <p:nvSpPr>
          <p:cNvPr id="37" name="Oval 36">
            <a:extLst>
              <a:ext uri="{FF2B5EF4-FFF2-40B4-BE49-F238E27FC236}">
                <a16:creationId xmlns:a16="http://schemas.microsoft.com/office/drawing/2014/main" id="{4F716331-821F-7D4B-5B9A-7C452B7E8AFB}"/>
              </a:ext>
            </a:extLst>
          </p:cNvPr>
          <p:cNvSpPr/>
          <p:nvPr/>
        </p:nvSpPr>
        <p:spPr>
          <a:xfrm>
            <a:off x="1765596" y="1638589"/>
            <a:ext cx="711807" cy="6987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i="1" dirty="0"/>
              <a:t>NEW</a:t>
            </a:r>
          </a:p>
        </p:txBody>
      </p:sp>
      <p:sp>
        <p:nvSpPr>
          <p:cNvPr id="38" name="Oval 37">
            <a:extLst>
              <a:ext uri="{FF2B5EF4-FFF2-40B4-BE49-F238E27FC236}">
                <a16:creationId xmlns:a16="http://schemas.microsoft.com/office/drawing/2014/main" id="{79DED179-7AD9-ADE8-CC24-8DB0AF54E0C7}"/>
              </a:ext>
            </a:extLst>
          </p:cNvPr>
          <p:cNvSpPr/>
          <p:nvPr/>
        </p:nvSpPr>
        <p:spPr>
          <a:xfrm>
            <a:off x="6266089" y="1757757"/>
            <a:ext cx="711807" cy="6987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i="1" dirty="0"/>
              <a:t>NEW</a:t>
            </a:r>
          </a:p>
        </p:txBody>
      </p:sp>
      <p:sp>
        <p:nvSpPr>
          <p:cNvPr id="7" name="Parallelogram 6">
            <a:extLst>
              <a:ext uri="{FF2B5EF4-FFF2-40B4-BE49-F238E27FC236}">
                <a16:creationId xmlns:a16="http://schemas.microsoft.com/office/drawing/2014/main" id="{13EB60D6-860A-8E33-1797-B881992D1374}"/>
              </a:ext>
            </a:extLst>
          </p:cNvPr>
          <p:cNvSpPr/>
          <p:nvPr/>
        </p:nvSpPr>
        <p:spPr>
          <a:xfrm>
            <a:off x="7124297" y="4530927"/>
            <a:ext cx="1520417" cy="430549"/>
          </a:xfrm>
          <a:prstGeom prst="parallelogram">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a:t>Recently Announced</a:t>
            </a:r>
            <a:endParaRPr lang="en-US" sz="1400" dirty="0"/>
          </a:p>
        </p:txBody>
      </p:sp>
      <p:cxnSp>
        <p:nvCxnSpPr>
          <p:cNvPr id="5" name="Straight Connector 4">
            <a:extLst>
              <a:ext uri="{FF2B5EF4-FFF2-40B4-BE49-F238E27FC236}">
                <a16:creationId xmlns:a16="http://schemas.microsoft.com/office/drawing/2014/main" id="{610ACBA1-6D69-37A2-B925-A688A8CA3B35}"/>
              </a:ext>
            </a:extLst>
          </p:cNvPr>
          <p:cNvCxnSpPr>
            <a:cxnSpLocks/>
          </p:cNvCxnSpPr>
          <p:nvPr/>
        </p:nvCxnSpPr>
        <p:spPr>
          <a:xfrm>
            <a:off x="304800" y="3864261"/>
            <a:ext cx="10415451" cy="0"/>
          </a:xfrm>
          <a:prstGeom prst="line">
            <a:avLst/>
          </a:prstGeom>
          <a:ln>
            <a:prstDash val="sysDot"/>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B8E34A9A-F6E5-799A-62C7-13A4693981A6}"/>
              </a:ext>
            </a:extLst>
          </p:cNvPr>
          <p:cNvSpPr txBox="1"/>
          <p:nvPr/>
        </p:nvSpPr>
        <p:spPr>
          <a:xfrm>
            <a:off x="437107" y="5978776"/>
            <a:ext cx="151241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083E60"/>
                </a:solidFill>
                <a:latin typeface="Arial" panose="020B0604020202020204" pitchFamily="34" charset="0"/>
                <a:cs typeface="Arial" panose="020B0604020202020204" pitchFamily="34" charset="0"/>
              </a:rPr>
              <a:t>Mobi-C™</a:t>
            </a:r>
          </a:p>
        </p:txBody>
      </p:sp>
      <p:sp>
        <p:nvSpPr>
          <p:cNvPr id="11" name="TextBox 10">
            <a:extLst>
              <a:ext uri="{FF2B5EF4-FFF2-40B4-BE49-F238E27FC236}">
                <a16:creationId xmlns:a16="http://schemas.microsoft.com/office/drawing/2014/main" id="{CC60DE4C-16D6-71E9-09CF-2ED183799C0A}"/>
              </a:ext>
            </a:extLst>
          </p:cNvPr>
          <p:cNvSpPr txBox="1"/>
          <p:nvPr/>
        </p:nvSpPr>
        <p:spPr>
          <a:xfrm>
            <a:off x="1754074" y="5984275"/>
            <a:ext cx="2246219" cy="338554"/>
          </a:xfrm>
          <a:prstGeom prst="rect">
            <a:avLst/>
          </a:prstGeom>
          <a:noFill/>
        </p:spPr>
        <p:txBody>
          <a:bodyPr wrap="square" rtlCol="0">
            <a:spAutoFit/>
          </a:bodyPr>
          <a:lstStyle/>
          <a:p>
            <a:pPr algn="ctr">
              <a:defRPr/>
            </a:pPr>
            <a:r>
              <a:rPr lang="en-US" sz="1600" b="1" dirty="0">
                <a:solidFill>
                  <a:srgbClr val="083E60"/>
                </a:solidFill>
                <a:latin typeface="Arial" panose="020B0604020202020204" pitchFamily="34" charset="0"/>
                <a:cs typeface="Arial" panose="020B0604020202020204" pitchFamily="34" charset="0"/>
              </a:rPr>
              <a:t>The Tether®</a:t>
            </a:r>
          </a:p>
        </p:txBody>
      </p:sp>
      <p:pic>
        <p:nvPicPr>
          <p:cNvPr id="12" name="Picture 11">
            <a:extLst>
              <a:ext uri="{FF2B5EF4-FFF2-40B4-BE49-F238E27FC236}">
                <a16:creationId xmlns:a16="http://schemas.microsoft.com/office/drawing/2014/main" id="{325C1710-8F0E-B881-840F-7344B4F3D3C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35" t="-13911" r="38193" b="-14355"/>
          <a:stretch/>
        </p:blipFill>
        <p:spPr>
          <a:xfrm>
            <a:off x="2267926" y="4629550"/>
            <a:ext cx="1215329" cy="1215329"/>
          </a:xfrm>
          <a:prstGeom prst="ellipse">
            <a:avLst/>
          </a:prstGeom>
          <a:solidFill>
            <a:schemeClr val="bg1"/>
          </a:solidFill>
          <a:ln w="38100">
            <a:noFill/>
          </a:ln>
        </p:spPr>
      </p:pic>
      <p:pic>
        <p:nvPicPr>
          <p:cNvPr id="13" name="Picture 12">
            <a:extLst>
              <a:ext uri="{FF2B5EF4-FFF2-40B4-BE49-F238E27FC236}">
                <a16:creationId xmlns:a16="http://schemas.microsoft.com/office/drawing/2014/main" id="{6743FA2A-B092-BA0B-ADB3-BA7A610F92A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95" t="-16906" r="-2446" b="-9042"/>
          <a:stretch/>
        </p:blipFill>
        <p:spPr>
          <a:xfrm>
            <a:off x="585649" y="4629549"/>
            <a:ext cx="1215329" cy="1215329"/>
          </a:xfrm>
          <a:prstGeom prst="ellipse">
            <a:avLst/>
          </a:prstGeom>
          <a:solidFill>
            <a:schemeClr val="bg1"/>
          </a:solidFill>
          <a:ln w="38100">
            <a:noFill/>
          </a:ln>
        </p:spPr>
      </p:pic>
    </p:spTree>
    <p:extLst>
      <p:ext uri="{BB962C8B-B14F-4D97-AF65-F5344CB8AC3E}">
        <p14:creationId xmlns:p14="http://schemas.microsoft.com/office/powerpoint/2010/main" val="350107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97F8B8B-4D20-42A8-BFD3-A242E5F7D8D6}"/>
              </a:ext>
            </a:extLst>
          </p:cNvPr>
          <p:cNvSpPr/>
          <p:nvPr/>
        </p:nvSpPr>
        <p:spPr>
          <a:xfrm>
            <a:off x="1582257" y="3333885"/>
            <a:ext cx="8367768" cy="1306725"/>
          </a:xfrm>
          <a:prstGeom prst="rect">
            <a:avLst/>
          </a:prstGeom>
          <a:solidFill>
            <a:srgbClr val="0383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Title 1">
            <a:extLst>
              <a:ext uri="{FF2B5EF4-FFF2-40B4-BE49-F238E27FC236}">
                <a16:creationId xmlns:a16="http://schemas.microsoft.com/office/drawing/2014/main" id="{77CE0B22-B45B-4269-B546-4F130C9E7855}"/>
              </a:ext>
            </a:extLst>
          </p:cNvPr>
          <p:cNvSpPr txBox="1">
            <a:spLocks/>
          </p:cNvSpPr>
          <p:nvPr/>
        </p:nvSpPr>
        <p:spPr>
          <a:xfrm>
            <a:off x="2850709" y="3492760"/>
            <a:ext cx="6949506" cy="914400"/>
          </a:xfrm>
          <a:prstGeom prst="rect">
            <a:avLst/>
          </a:prstGeom>
        </p:spPr>
        <p:txBody>
          <a:bodyPr vert="horz" lIns="0" tIns="0" rIns="0" bIns="0" anchor="ctr">
            <a:noAutofit/>
          </a:bodyPr>
          <a:lstStyle>
            <a:lvl1pPr algn="l" defTabSz="609585" rtl="0" eaLnBrk="1" latinLnBrk="0" hangingPunct="1">
              <a:lnSpc>
                <a:spcPct val="90000"/>
              </a:lnSpc>
              <a:spcBef>
                <a:spcPct val="0"/>
              </a:spcBef>
              <a:buNone/>
              <a:defRPr sz="3200" b="1" kern="1200">
                <a:solidFill>
                  <a:schemeClr val="tx1"/>
                </a:solidFill>
                <a:latin typeface="Arial"/>
                <a:ea typeface="+mj-ea"/>
                <a:cs typeface="+mj-cs"/>
              </a:defRPr>
            </a:lvl1pPr>
          </a:lstStyle>
          <a:p>
            <a:pPr marL="0" marR="0" lvl="0" indent="0" algn="l" defTabSz="609585"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j-ea"/>
                <a:cs typeface="+mj-cs"/>
              </a:rPr>
              <a:t>The Tether™</a:t>
            </a:r>
          </a:p>
          <a:p>
            <a:pPr marL="0" marR="0" lvl="0" indent="0" algn="l" defTabSz="609585" rtl="0" eaLnBrk="1" fontAlgn="auto" latinLnBrk="0" hangingPunct="1">
              <a:lnSpc>
                <a:spcPct val="90000"/>
              </a:lnSpc>
              <a:spcBef>
                <a:spcPct val="0"/>
              </a:spcBef>
              <a:spcAft>
                <a:spcPts val="0"/>
              </a:spcAft>
              <a:buClrTx/>
              <a:buSzTx/>
              <a:buFontTx/>
              <a:buNone/>
              <a:tabLst/>
              <a:defRPr/>
            </a:pPr>
            <a:endParaRPr kumimoji="0" lang="en-US" sz="400" b="1" i="0" u="none" strike="noStrike" kern="1200" cap="none" spc="0" normalizeH="0" baseline="0" noProof="0" dirty="0">
              <a:ln>
                <a:noFill/>
              </a:ln>
              <a:solidFill>
                <a:prstClr val="white"/>
              </a:solidFill>
              <a:effectLst/>
              <a:uLnTx/>
              <a:uFillTx/>
              <a:latin typeface="Arial"/>
              <a:ea typeface="+mj-ea"/>
              <a:cs typeface="+mj-cs"/>
            </a:endParaRPr>
          </a:p>
          <a:p>
            <a:pPr marL="511175" marR="0" lvl="0" indent="-285750" algn="l" defTabSz="609585"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a:ea typeface="+mj-ea"/>
                <a:cs typeface="+mj-cs"/>
              </a:rPr>
              <a:t>Deep focus on the top 20 U.S. metropolitan areas</a:t>
            </a:r>
          </a:p>
          <a:p>
            <a:pPr marL="511175" marR="0" lvl="0" indent="-285750" algn="l" defTabSz="609585"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1600" b="0" dirty="0">
                <a:solidFill>
                  <a:prstClr val="white"/>
                </a:solidFill>
              </a:rPr>
              <a:t>Continue momentum internationally</a:t>
            </a:r>
          </a:p>
          <a:p>
            <a:pPr marL="511175" marR="0" lvl="0" indent="-285750" algn="l" defTabSz="609585"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a:ea typeface="+mj-ea"/>
                <a:cs typeface="+mj-cs"/>
              </a:rPr>
              <a:t>Maintain market leadership with product and clinical innovation</a:t>
            </a:r>
            <a:endParaRPr kumimoji="0" lang="en-US" sz="1600" b="0"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32" name="Title 1">
            <a:extLst>
              <a:ext uri="{FF2B5EF4-FFF2-40B4-BE49-F238E27FC236}">
                <a16:creationId xmlns:a16="http://schemas.microsoft.com/office/drawing/2014/main" id="{99193DB8-6638-496E-9F13-A0A1D934E613}"/>
              </a:ext>
            </a:extLst>
          </p:cNvPr>
          <p:cNvSpPr txBox="1">
            <a:spLocks/>
          </p:cNvSpPr>
          <p:nvPr/>
        </p:nvSpPr>
        <p:spPr>
          <a:xfrm>
            <a:off x="2850708" y="3836277"/>
            <a:ext cx="6763553" cy="383698"/>
          </a:xfrm>
          <a:prstGeom prst="rect">
            <a:avLst/>
          </a:prstGeom>
        </p:spPr>
        <p:txBody>
          <a:bodyPr vert="horz" lIns="0" tIns="0" rIns="0" bIns="0" anchor="t" anchorCtr="0">
            <a:noAutofit/>
          </a:bodyPr>
          <a:lstStyle>
            <a:lvl1pPr algn="l" defTabSz="609585" rtl="0" eaLnBrk="1" latinLnBrk="0" hangingPunct="1">
              <a:lnSpc>
                <a:spcPct val="90000"/>
              </a:lnSpc>
              <a:spcBef>
                <a:spcPct val="0"/>
              </a:spcBef>
              <a:buNone/>
              <a:defRPr sz="3200" b="1" kern="1200">
                <a:solidFill>
                  <a:schemeClr val="tx1"/>
                </a:solidFill>
                <a:latin typeface="Arial"/>
                <a:ea typeface="+mj-ea"/>
                <a:cs typeface="+mj-cs"/>
              </a:defRPr>
            </a:lvl1pPr>
          </a:lstStyle>
          <a:p>
            <a:pPr marL="0" marR="0" lvl="0" indent="0" algn="l" defTabSz="609585"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27" name="Rectangle 26">
            <a:extLst>
              <a:ext uri="{FF2B5EF4-FFF2-40B4-BE49-F238E27FC236}">
                <a16:creationId xmlns:a16="http://schemas.microsoft.com/office/drawing/2014/main" id="{CB2DF69E-1714-468A-98D0-AE0D71C076FF}"/>
              </a:ext>
            </a:extLst>
          </p:cNvPr>
          <p:cNvSpPr/>
          <p:nvPr/>
        </p:nvSpPr>
        <p:spPr>
          <a:xfrm>
            <a:off x="1582257" y="4970597"/>
            <a:ext cx="8367768" cy="1306725"/>
          </a:xfrm>
          <a:prstGeom prst="rect">
            <a:avLst/>
          </a:prstGeom>
          <a:solidFill>
            <a:srgbClr val="8FD0E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Title 1">
            <a:extLst>
              <a:ext uri="{FF2B5EF4-FFF2-40B4-BE49-F238E27FC236}">
                <a16:creationId xmlns:a16="http://schemas.microsoft.com/office/drawing/2014/main" id="{940FFD7B-EA59-44E7-A608-54B48184564F}"/>
              </a:ext>
            </a:extLst>
          </p:cNvPr>
          <p:cNvSpPr txBox="1">
            <a:spLocks/>
          </p:cNvSpPr>
          <p:nvPr/>
        </p:nvSpPr>
        <p:spPr>
          <a:xfrm>
            <a:off x="2850707" y="5113252"/>
            <a:ext cx="6949508" cy="914400"/>
          </a:xfrm>
          <a:prstGeom prst="rect">
            <a:avLst/>
          </a:prstGeom>
        </p:spPr>
        <p:txBody>
          <a:bodyPr vert="horz" lIns="0" tIns="0" rIns="0" bIns="0" anchor="ctr">
            <a:noAutofit/>
          </a:bodyPr>
          <a:lstStyle>
            <a:lvl1pPr algn="l" defTabSz="609585" rtl="0" eaLnBrk="1" latinLnBrk="0" hangingPunct="1">
              <a:lnSpc>
                <a:spcPct val="90000"/>
              </a:lnSpc>
              <a:spcBef>
                <a:spcPct val="0"/>
              </a:spcBef>
              <a:buNone/>
              <a:defRPr sz="3200" b="1" kern="1200">
                <a:solidFill>
                  <a:schemeClr val="tx1"/>
                </a:solidFill>
                <a:latin typeface="Arial"/>
                <a:ea typeface="+mj-ea"/>
                <a:cs typeface="+mj-cs"/>
              </a:defRPr>
            </a:lvl1pPr>
          </a:lstStyle>
          <a:p>
            <a:pPr marL="0" marR="0" lvl="0" indent="0" algn="l" defTabSz="609585"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A2043"/>
                </a:solidFill>
                <a:effectLst/>
                <a:uLnTx/>
                <a:uFillTx/>
                <a:latin typeface="Arial"/>
                <a:ea typeface="+mj-ea"/>
                <a:cs typeface="+mj-cs"/>
              </a:rPr>
              <a:t>Vital™</a:t>
            </a:r>
          </a:p>
          <a:p>
            <a:pPr marL="0" marR="0" lvl="0" indent="0" algn="l" defTabSz="609585" rtl="0" eaLnBrk="1" fontAlgn="auto" latinLnBrk="0" hangingPunct="1">
              <a:lnSpc>
                <a:spcPct val="90000"/>
              </a:lnSpc>
              <a:spcBef>
                <a:spcPct val="0"/>
              </a:spcBef>
              <a:spcAft>
                <a:spcPts val="0"/>
              </a:spcAft>
              <a:buClrTx/>
              <a:buSzTx/>
              <a:buFontTx/>
              <a:buNone/>
              <a:tabLst/>
              <a:defRPr/>
            </a:pPr>
            <a:endParaRPr kumimoji="0" lang="en-US" sz="400" b="1" i="0" u="none" strike="noStrike" kern="1200" cap="none" spc="0" normalizeH="0" baseline="0" noProof="0" dirty="0">
              <a:ln>
                <a:noFill/>
              </a:ln>
              <a:solidFill>
                <a:srgbClr val="0A2043"/>
              </a:solidFill>
              <a:effectLst/>
              <a:uLnTx/>
              <a:uFillTx/>
              <a:latin typeface="Arial"/>
              <a:ea typeface="+mj-ea"/>
              <a:cs typeface="+mj-cs"/>
            </a:endParaRPr>
          </a:p>
          <a:p>
            <a:pPr marL="511175" marR="0" lvl="0" indent="-285750" algn="l" defTabSz="609585"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A2043"/>
                </a:solidFill>
                <a:effectLst/>
                <a:uLnTx/>
                <a:uFillTx/>
                <a:latin typeface="Arial"/>
                <a:ea typeface="+mj-ea"/>
                <a:cs typeface="+mj-cs"/>
              </a:rPr>
              <a:t>Ongoing enhancements to our Vital Pedicle Screw platform</a:t>
            </a:r>
          </a:p>
          <a:p>
            <a:pPr marL="511175" marR="0" lvl="0" indent="-285750" algn="l" defTabSz="609585"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1600" b="0" dirty="0">
                <a:solidFill>
                  <a:srgbClr val="0A2043"/>
                </a:solidFill>
              </a:rPr>
              <a:t>Focus on</a:t>
            </a:r>
            <a:r>
              <a:rPr kumimoji="0" lang="en-US" sz="1600" b="0" i="0" u="none" strike="noStrike" kern="1200" cap="none" spc="0" normalizeH="0" baseline="0" noProof="0" dirty="0">
                <a:ln>
                  <a:noFill/>
                </a:ln>
                <a:solidFill>
                  <a:srgbClr val="0A2043"/>
                </a:solidFill>
                <a:effectLst/>
                <a:uLnTx/>
                <a:uFillTx/>
                <a:latin typeface="Arial"/>
                <a:ea typeface="+mj-ea"/>
                <a:cs typeface="+mj-cs"/>
              </a:rPr>
              <a:t> MIS, Complex Spine, navigation and robotic compatibility</a:t>
            </a:r>
          </a:p>
          <a:p>
            <a:pPr marL="511175" marR="0" lvl="0" indent="-285750" algn="l" defTabSz="609585"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1600" b="0" dirty="0">
                <a:solidFill>
                  <a:srgbClr val="0A2043"/>
                </a:solidFill>
              </a:rPr>
              <a:t>Optimize offering</a:t>
            </a:r>
            <a:r>
              <a:rPr kumimoji="0" lang="en-US" sz="1600" b="0" i="0" u="none" strike="noStrike" kern="1200" cap="none" spc="0" normalizeH="0" baseline="0" noProof="0" dirty="0">
                <a:ln>
                  <a:noFill/>
                </a:ln>
                <a:solidFill>
                  <a:srgbClr val="0A2043"/>
                </a:solidFill>
                <a:effectLst/>
                <a:uLnTx/>
                <a:uFillTx/>
                <a:latin typeface="Arial"/>
                <a:ea typeface="+mj-ea"/>
                <a:cs typeface="+mj-cs"/>
              </a:rPr>
              <a:t> for the ASC</a:t>
            </a:r>
          </a:p>
        </p:txBody>
      </p:sp>
      <p:sp>
        <p:nvSpPr>
          <p:cNvPr id="35" name="Rectangle 34">
            <a:extLst>
              <a:ext uri="{FF2B5EF4-FFF2-40B4-BE49-F238E27FC236}">
                <a16:creationId xmlns:a16="http://schemas.microsoft.com/office/drawing/2014/main" id="{E514B70C-C11A-49D9-AD33-4017685687A1}"/>
              </a:ext>
            </a:extLst>
          </p:cNvPr>
          <p:cNvSpPr/>
          <p:nvPr/>
        </p:nvSpPr>
        <p:spPr>
          <a:xfrm>
            <a:off x="1582257" y="1564216"/>
            <a:ext cx="8367768" cy="1328336"/>
          </a:xfrm>
          <a:prstGeom prst="rect">
            <a:avLst/>
          </a:prstGeom>
          <a:solidFill>
            <a:srgbClr val="083E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6" name="Title 1">
            <a:extLst>
              <a:ext uri="{FF2B5EF4-FFF2-40B4-BE49-F238E27FC236}">
                <a16:creationId xmlns:a16="http://schemas.microsoft.com/office/drawing/2014/main" id="{F8E8FEF0-D8B1-4745-8967-90E0911F3058}"/>
              </a:ext>
            </a:extLst>
          </p:cNvPr>
          <p:cNvSpPr txBox="1">
            <a:spLocks/>
          </p:cNvSpPr>
          <p:nvPr/>
        </p:nvSpPr>
        <p:spPr>
          <a:xfrm>
            <a:off x="2796958" y="1711089"/>
            <a:ext cx="6949507" cy="914400"/>
          </a:xfrm>
          <a:prstGeom prst="rect">
            <a:avLst/>
          </a:prstGeom>
          <a:solidFill>
            <a:srgbClr val="083E60"/>
          </a:solidFill>
        </p:spPr>
        <p:txBody>
          <a:bodyPr vert="horz" lIns="0" tIns="0" rIns="0" bIns="0" anchor="ctr">
            <a:noAutofit/>
          </a:bodyPr>
          <a:lstStyle>
            <a:lvl1pPr algn="l" defTabSz="609585" rtl="0" eaLnBrk="1" latinLnBrk="0" hangingPunct="1">
              <a:lnSpc>
                <a:spcPct val="90000"/>
              </a:lnSpc>
              <a:spcBef>
                <a:spcPct val="0"/>
              </a:spcBef>
              <a:buNone/>
              <a:defRPr sz="3200" b="1" kern="1200">
                <a:solidFill>
                  <a:schemeClr val="tx1"/>
                </a:solidFill>
                <a:latin typeface="Arial"/>
                <a:ea typeface="+mj-ea"/>
                <a:cs typeface="+mj-cs"/>
              </a:defRPr>
            </a:lvl1pPr>
          </a:lstStyle>
          <a:p>
            <a:pPr marR="0" lvl="0" algn="l" defTabSz="609585" rtl="0" eaLnBrk="1" fontAlgn="auto" latinLnBrk="0" hangingPunct="1">
              <a:lnSpc>
                <a:spcPct val="90000"/>
              </a:lnSpc>
              <a:spcBef>
                <a:spcPct val="0"/>
              </a:spcBef>
              <a:spcAft>
                <a:spcPts val="0"/>
              </a:spcAft>
              <a:buClrTx/>
              <a:buSzTx/>
              <a:tabLst/>
              <a:defRPr/>
            </a:pPr>
            <a:r>
              <a:rPr kumimoji="0" lang="en-US" sz="1800" b="1" i="0" u="none" strike="noStrike" kern="1200" cap="none" spc="0" normalizeH="0" baseline="0" noProof="0" dirty="0">
                <a:ln>
                  <a:noFill/>
                </a:ln>
                <a:solidFill>
                  <a:prstClr val="white"/>
                </a:solidFill>
                <a:effectLst/>
                <a:uLnTx/>
                <a:uFillTx/>
                <a:latin typeface="Arial"/>
                <a:ea typeface="+mj-ea"/>
                <a:cs typeface="+mj-cs"/>
              </a:rPr>
              <a:t>Mobi-C</a:t>
            </a:r>
            <a:r>
              <a:rPr kumimoji="0" lang="en-US" sz="1800" b="1" i="0" u="none" strike="noStrike" kern="1200" cap="none" spc="0" normalizeH="0" baseline="30000" noProof="0" dirty="0">
                <a:ln>
                  <a:noFill/>
                </a:ln>
                <a:solidFill>
                  <a:prstClr val="white"/>
                </a:solidFill>
                <a:effectLst/>
                <a:uLnTx/>
                <a:uFillTx/>
                <a:latin typeface="Arial"/>
                <a:ea typeface="+mj-ea"/>
                <a:cs typeface="+mj-cs"/>
              </a:rPr>
              <a:t>®</a:t>
            </a:r>
          </a:p>
          <a:p>
            <a:pPr marR="0" lvl="0" algn="l" defTabSz="609585" rtl="0" eaLnBrk="1" fontAlgn="auto" latinLnBrk="0" hangingPunct="1">
              <a:lnSpc>
                <a:spcPct val="90000"/>
              </a:lnSpc>
              <a:spcBef>
                <a:spcPct val="0"/>
              </a:spcBef>
              <a:spcAft>
                <a:spcPts val="0"/>
              </a:spcAft>
              <a:buClrTx/>
              <a:buSzTx/>
              <a:tabLst/>
              <a:defRPr/>
            </a:pPr>
            <a:endParaRPr kumimoji="0" lang="en-US" sz="400" b="1" i="0" u="none" strike="noStrike" kern="1200" cap="none" spc="0" normalizeH="0" baseline="30000" noProof="0" dirty="0">
              <a:ln>
                <a:noFill/>
              </a:ln>
              <a:solidFill>
                <a:prstClr val="white"/>
              </a:solidFill>
              <a:effectLst/>
              <a:uLnTx/>
              <a:uFillTx/>
              <a:latin typeface="Arial"/>
              <a:ea typeface="+mj-ea"/>
              <a:cs typeface="+mj-cs"/>
            </a:endParaRPr>
          </a:p>
          <a:p>
            <a:pPr marL="511175" marR="0" lvl="0" indent="-285750" algn="l" defTabSz="609585"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1600" b="0" dirty="0">
                <a:solidFill>
                  <a:prstClr val="white"/>
                </a:solidFill>
              </a:rPr>
              <a:t>L</a:t>
            </a:r>
            <a:r>
              <a:rPr kumimoji="0" lang="en-US" sz="1600" b="0" i="0" u="none" strike="noStrike" kern="1200" cap="none" spc="0" normalizeH="0" baseline="0" noProof="0" dirty="0" err="1">
                <a:ln>
                  <a:noFill/>
                </a:ln>
                <a:solidFill>
                  <a:prstClr val="white"/>
                </a:solidFill>
                <a:effectLst/>
                <a:uLnTx/>
                <a:uFillTx/>
                <a:latin typeface="Arial"/>
                <a:ea typeface="+mj-ea"/>
                <a:cs typeface="+mj-cs"/>
              </a:rPr>
              <a:t>everage</a:t>
            </a:r>
            <a:r>
              <a:rPr kumimoji="0" lang="en-US" sz="1600" b="0" i="0" u="none" strike="noStrike" kern="1200" cap="none" spc="0" normalizeH="0" baseline="0" noProof="0" dirty="0">
                <a:ln>
                  <a:noFill/>
                </a:ln>
                <a:solidFill>
                  <a:prstClr val="white"/>
                </a:solidFill>
                <a:effectLst/>
                <a:uLnTx/>
                <a:uFillTx/>
                <a:latin typeface="Arial"/>
                <a:ea typeface="+mj-ea"/>
                <a:cs typeface="+mj-cs"/>
              </a:rPr>
              <a:t> 10-year U.S. launch anniversary – outcomes focus</a:t>
            </a:r>
          </a:p>
          <a:p>
            <a:pPr marL="511175" marR="0" lvl="0" indent="-285750" algn="l" defTabSz="609585"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a:ea typeface="+mj-ea"/>
                <a:cs typeface="+mj-cs"/>
              </a:rPr>
              <a:t>Drive product and clinical innovation – 200,000 discs implanted</a:t>
            </a:r>
          </a:p>
          <a:p>
            <a:pPr marL="511175" marR="0" lvl="0" indent="-285750" algn="l" defTabSz="609585"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1600" b="0" dirty="0">
                <a:solidFill>
                  <a:prstClr val="white"/>
                </a:solidFill>
              </a:rPr>
              <a:t>Tackle key</a:t>
            </a:r>
            <a:r>
              <a:rPr kumimoji="0" lang="en-US" sz="1600" b="0" i="0" u="none" strike="noStrike" kern="1200" cap="none" spc="0" normalizeH="0" baseline="0" noProof="0" dirty="0">
                <a:ln>
                  <a:noFill/>
                </a:ln>
                <a:solidFill>
                  <a:prstClr val="white"/>
                </a:solidFill>
                <a:effectLst/>
                <a:uLnTx/>
                <a:uFillTx/>
                <a:latin typeface="Arial"/>
                <a:ea typeface="+mj-ea"/>
                <a:cs typeface="+mj-cs"/>
              </a:rPr>
              <a:t> barriers to adoption</a:t>
            </a:r>
            <a:endParaRPr kumimoji="0" lang="en-US" sz="1600" b="0"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pic>
        <p:nvPicPr>
          <p:cNvPr id="46" name="Picture 45">
            <a:extLst>
              <a:ext uri="{FF2B5EF4-FFF2-40B4-BE49-F238E27FC236}">
                <a16:creationId xmlns:a16="http://schemas.microsoft.com/office/drawing/2014/main" id="{861AA916-39DF-4429-BFB6-33DFB9E60BC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895" t="-16906" r="-2446" b="-9042"/>
          <a:stretch/>
        </p:blipFill>
        <p:spPr>
          <a:xfrm>
            <a:off x="1262663" y="1122883"/>
            <a:ext cx="1271015" cy="1271016"/>
          </a:xfrm>
          <a:prstGeom prst="ellipse">
            <a:avLst/>
          </a:prstGeom>
          <a:solidFill>
            <a:schemeClr val="bg1"/>
          </a:solidFill>
          <a:ln w="38100">
            <a:solidFill>
              <a:srgbClr val="083E60"/>
            </a:solidFill>
          </a:ln>
        </p:spPr>
      </p:pic>
      <p:pic>
        <p:nvPicPr>
          <p:cNvPr id="47" name="Picture 46">
            <a:extLst>
              <a:ext uri="{FF2B5EF4-FFF2-40B4-BE49-F238E27FC236}">
                <a16:creationId xmlns:a16="http://schemas.microsoft.com/office/drawing/2014/main" id="{C194528C-FB85-4678-8EBE-11E11A3B8C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5" t="-13911" r="38193" b="-14355"/>
          <a:stretch/>
        </p:blipFill>
        <p:spPr>
          <a:xfrm>
            <a:off x="1225173" y="2892552"/>
            <a:ext cx="1271016" cy="1271016"/>
          </a:xfrm>
          <a:prstGeom prst="ellipse">
            <a:avLst/>
          </a:prstGeom>
          <a:solidFill>
            <a:schemeClr val="bg1"/>
          </a:solidFill>
          <a:ln w="38100">
            <a:solidFill>
              <a:srgbClr val="0383BF"/>
            </a:solidFill>
          </a:ln>
        </p:spPr>
      </p:pic>
      <p:pic>
        <p:nvPicPr>
          <p:cNvPr id="14" name="Picture 61" descr="https://zbspine.atmoapps.com/wp-content/uploads/2021/08/VitalMIS.png">
            <a:extLst>
              <a:ext uri="{FF2B5EF4-FFF2-40B4-BE49-F238E27FC236}">
                <a16:creationId xmlns:a16="http://schemas.microsoft.com/office/drawing/2014/main" id="{67AA73F1-C7F7-4C49-A3DC-633820A46C5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999" t="2436" r="-10238" b="-7773"/>
          <a:stretch/>
        </p:blipFill>
        <p:spPr bwMode="auto">
          <a:xfrm>
            <a:off x="1225173" y="4722366"/>
            <a:ext cx="1271016" cy="1318507"/>
          </a:xfrm>
          <a:prstGeom prst="ellipse">
            <a:avLst/>
          </a:prstGeom>
          <a:solidFill>
            <a:schemeClr val="bg1"/>
          </a:solidFill>
          <a:ln w="38100">
            <a:solidFill>
              <a:srgbClr val="8FD0EF"/>
            </a:solidFill>
          </a:ln>
        </p:spPr>
      </p:pic>
      <p:sp>
        <p:nvSpPr>
          <p:cNvPr id="5" name="Text Placeholder 2">
            <a:extLst>
              <a:ext uri="{FF2B5EF4-FFF2-40B4-BE49-F238E27FC236}">
                <a16:creationId xmlns:a16="http://schemas.microsoft.com/office/drawing/2014/main" id="{C2882E3D-EE06-E284-87C5-4FAE15595E0C}"/>
              </a:ext>
            </a:extLst>
          </p:cNvPr>
          <p:cNvSpPr txBox="1">
            <a:spLocks/>
          </p:cNvSpPr>
          <p:nvPr/>
        </p:nvSpPr>
        <p:spPr>
          <a:xfrm>
            <a:off x="535739" y="516462"/>
            <a:ext cx="9601200" cy="1654175"/>
          </a:xfrm>
          <a:prstGeom prst="rect">
            <a:avLst/>
          </a:prstGeom>
        </p:spPr>
        <p:txBody>
          <a:bodyPr wrap="square"/>
          <a:lstStyle>
            <a:lvl1pPr marL="0" indent="0" algn="l" defTabSz="914400" rtl="0" eaLnBrk="1" latinLnBrk="0" hangingPunct="1">
              <a:lnSpc>
                <a:spcPct val="100000"/>
              </a:lnSpc>
              <a:spcBef>
                <a:spcPts val="0"/>
              </a:spcBef>
              <a:buFont typeface="Arial" panose="020B0604020202020204" pitchFamily="34" charset="0"/>
              <a:buNone/>
              <a:defRPr lang="en-US" sz="2900" b="1" kern="1200" dirty="0">
                <a:solidFill>
                  <a:srgbClr val="59595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ZimVie Spine: Excited for the Opportunity Ahead</a:t>
            </a:r>
          </a:p>
        </p:txBody>
      </p:sp>
    </p:spTree>
    <p:extLst>
      <p:ext uri="{BB962C8B-B14F-4D97-AF65-F5344CB8AC3E}">
        <p14:creationId xmlns:p14="http://schemas.microsoft.com/office/powerpoint/2010/main" val="302058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2184699-DE4E-4B8D-AA40-4E216F1DB298}"/>
              </a:ext>
            </a:extLst>
          </p:cNvPr>
          <p:cNvSpPr txBox="1">
            <a:spLocks/>
          </p:cNvSpPr>
          <p:nvPr/>
        </p:nvSpPr>
        <p:spPr>
          <a:xfrm>
            <a:off x="1951566" y="2584247"/>
            <a:ext cx="8831453" cy="1935689"/>
          </a:xfrm>
          <a:prstGeom prst="rect">
            <a:avLst/>
          </a:prstGeom>
          <a:effectLst/>
        </p:spPr>
        <p:txBody>
          <a:bodyPr lIns="0" tIns="0" rIns="0" bIns="0" anchor="ctr"/>
          <a:lstStyle>
            <a:lvl1pPr algn="l" defTabSz="609585" rtl="0" eaLnBrk="1" latinLnBrk="0" hangingPunct="1">
              <a:lnSpc>
                <a:spcPct val="80000"/>
              </a:lnSpc>
              <a:spcBef>
                <a:spcPct val="0"/>
              </a:spcBef>
              <a:buNone/>
              <a:defRPr sz="4800" b="0" i="0" kern="1200" cap="none">
                <a:solidFill>
                  <a:srgbClr val="152E3C"/>
                </a:solidFill>
                <a:latin typeface="Arial"/>
                <a:ea typeface="+mj-ea"/>
                <a:cs typeface="Arial"/>
              </a:defRPr>
            </a:lvl1pPr>
          </a:lstStyle>
          <a:p>
            <a:pPr marR="0" lvl="0" algn="l" defTabSz="609585" rtl="0" eaLnBrk="1" fontAlgn="auto" latinLnBrk="0" hangingPunct="1">
              <a:lnSpc>
                <a:spcPct val="80000"/>
              </a:lnSpc>
              <a:spcBef>
                <a:spcPct val="0"/>
              </a:spcBef>
              <a:spcAft>
                <a:spcPts val="0"/>
              </a:spcAft>
              <a:buClrTx/>
              <a:buSzTx/>
              <a:buFontTx/>
              <a:buNone/>
              <a:tabLst/>
              <a:defRPr/>
            </a:pPr>
            <a:r>
              <a:rPr kumimoji="0" lang="en-US" sz="3800" b="1" i="0" u="none" strike="noStrike" kern="1200" cap="none" spc="0" normalizeH="0" baseline="0" noProof="0" dirty="0">
                <a:ln>
                  <a:noFill/>
                </a:ln>
                <a:solidFill>
                  <a:schemeClr val="bg1"/>
                </a:solidFill>
                <a:effectLst/>
                <a:uLnTx/>
                <a:uFillTx/>
                <a:latin typeface="Arial"/>
                <a:ea typeface="+mj-ea"/>
                <a:cs typeface="Arial"/>
              </a:rPr>
              <a:t>Accelerating Operational Independence</a:t>
            </a:r>
          </a:p>
        </p:txBody>
      </p:sp>
      <p:pic>
        <p:nvPicPr>
          <p:cNvPr id="7" name="Picture 6">
            <a:extLst>
              <a:ext uri="{FF2B5EF4-FFF2-40B4-BE49-F238E27FC236}">
                <a16:creationId xmlns:a16="http://schemas.microsoft.com/office/drawing/2014/main" id="{B860BA3F-0E5F-224C-8A4A-4ABD332EAF3B}"/>
              </a:ext>
            </a:extLst>
          </p:cNvPr>
          <p:cNvPicPr>
            <a:picLocks noChangeAspect="1"/>
          </p:cNvPicPr>
          <p:nvPr/>
        </p:nvPicPr>
        <p:blipFill>
          <a:blip r:embed="rId3"/>
          <a:stretch>
            <a:fillRect/>
          </a:stretch>
        </p:blipFill>
        <p:spPr>
          <a:xfrm>
            <a:off x="1076814" y="3130559"/>
            <a:ext cx="606211" cy="596883"/>
          </a:xfrm>
          <a:prstGeom prst="rect">
            <a:avLst/>
          </a:prstGeom>
        </p:spPr>
      </p:pic>
      <p:pic>
        <p:nvPicPr>
          <p:cNvPr id="10" name="Picture 9">
            <a:extLst>
              <a:ext uri="{FF2B5EF4-FFF2-40B4-BE49-F238E27FC236}">
                <a16:creationId xmlns:a16="http://schemas.microsoft.com/office/drawing/2014/main" id="{7C92028F-07C6-472F-9E71-9B7EB40011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8994" y="6162311"/>
            <a:ext cx="1647177" cy="598974"/>
          </a:xfrm>
          <a:prstGeom prst="rect">
            <a:avLst/>
          </a:prstGeom>
        </p:spPr>
      </p:pic>
    </p:spTree>
    <p:extLst>
      <p:ext uri="{BB962C8B-B14F-4D97-AF65-F5344CB8AC3E}">
        <p14:creationId xmlns:p14="http://schemas.microsoft.com/office/powerpoint/2010/main" val="3354313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5914E2-0923-47D9-88A5-461CEB1EEE0B}"/>
              </a:ext>
            </a:extLst>
          </p:cNvPr>
          <p:cNvSpPr>
            <a:spLocks noGrp="1"/>
          </p:cNvSpPr>
          <p:nvPr>
            <p:ph type="body" sz="quarter" idx="10"/>
          </p:nvPr>
        </p:nvSpPr>
        <p:spPr>
          <a:xfrm>
            <a:off x="414659" y="496160"/>
            <a:ext cx="11308639" cy="561932"/>
          </a:xfrm>
        </p:spPr>
        <p:txBody>
          <a:bodyPr/>
          <a:lstStyle/>
          <a:p>
            <a:r>
              <a:rPr lang="en-US" sz="2600" dirty="0"/>
              <a:t>Significant Progress in 1</a:t>
            </a:r>
            <a:r>
              <a:rPr lang="en-US" sz="2600" baseline="30000" dirty="0"/>
              <a:t>st</a:t>
            </a:r>
            <a:r>
              <a:rPr lang="en-US" sz="2600" dirty="0"/>
              <a:t> Year as an Independent Company</a:t>
            </a:r>
          </a:p>
        </p:txBody>
      </p:sp>
      <p:sp>
        <p:nvSpPr>
          <p:cNvPr id="39" name="Rectangle 38">
            <a:extLst>
              <a:ext uri="{FF2B5EF4-FFF2-40B4-BE49-F238E27FC236}">
                <a16:creationId xmlns:a16="http://schemas.microsoft.com/office/drawing/2014/main" id="{2D51799D-70A4-8748-8726-126BF0A2F815}"/>
              </a:ext>
            </a:extLst>
          </p:cNvPr>
          <p:cNvSpPr/>
          <p:nvPr/>
        </p:nvSpPr>
        <p:spPr>
          <a:xfrm>
            <a:off x="768344" y="4612507"/>
            <a:ext cx="2254771" cy="1114589"/>
          </a:xfrm>
          <a:prstGeom prst="rect">
            <a:avLst/>
          </a:prstGeom>
          <a:solidFill>
            <a:srgbClr val="8FD0EF"/>
          </a:solidFill>
          <a:ln w="12700">
            <a:solidFill>
              <a:srgbClr val="8FD0E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Manufacturing</a:t>
            </a:r>
            <a:r>
              <a:rPr lang="en-US" b="1" dirty="0">
                <a:solidFill>
                  <a:prstClr val="white"/>
                </a:solidFill>
                <a:latin typeface="Arial" panose="020B0604020202020204" pitchFamily="34" charset="0"/>
                <a:cs typeface="Arial" panose="020B0604020202020204" pitchFamily="34" charset="0"/>
              </a:rPr>
              <a:t> &amp;</a:t>
            </a:r>
            <a:r>
              <a:rPr kumimoji="0" lang="en-US"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Distribution</a:t>
            </a:r>
          </a:p>
        </p:txBody>
      </p:sp>
      <p:sp>
        <p:nvSpPr>
          <p:cNvPr id="41" name="Rectangle 40">
            <a:extLst>
              <a:ext uri="{FF2B5EF4-FFF2-40B4-BE49-F238E27FC236}">
                <a16:creationId xmlns:a16="http://schemas.microsoft.com/office/drawing/2014/main" id="{C5753D05-5F28-BF49-9770-FF0E99A32F94}"/>
              </a:ext>
            </a:extLst>
          </p:cNvPr>
          <p:cNvSpPr/>
          <p:nvPr/>
        </p:nvSpPr>
        <p:spPr>
          <a:xfrm>
            <a:off x="3217722" y="4480592"/>
            <a:ext cx="8033406" cy="142837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spcAft>
                <a:spcPts val="400"/>
              </a:spcAft>
              <a:buClr>
                <a:prstClr val="black"/>
              </a:buClr>
              <a:buSzPct val="100000"/>
              <a:buFont typeface="Wingdings" panose="05000000000000000000" pitchFamily="2" charset="2"/>
              <a:buChar char="ü"/>
              <a:defRPr/>
            </a:pPr>
            <a:r>
              <a:rPr lang="en-US" sz="1600" dirty="0">
                <a:solidFill>
                  <a:prstClr val="black"/>
                </a:solidFill>
                <a:latin typeface="Arial" panose="020B0604020202020204" pitchFamily="34" charset="0"/>
                <a:cs typeface="Arial" panose="020B0604020202020204" pitchFamily="34" charset="0"/>
              </a:rPr>
              <a:t>Improved Spine distribution fill rates from 62% to above 95% on-time and in full</a:t>
            </a:r>
          </a:p>
          <a:p>
            <a:pPr marL="285750" lvl="0" indent="-285750">
              <a:spcAft>
                <a:spcPts val="400"/>
              </a:spcAft>
              <a:buClr>
                <a:prstClr val="black"/>
              </a:buClr>
              <a:buSzPct val="100000"/>
              <a:buFont typeface="Wingdings" panose="05000000000000000000" pitchFamily="2" charset="2"/>
              <a:buChar char="ü"/>
              <a:defRPr/>
            </a:pPr>
            <a:r>
              <a:rPr lang="en-US" sz="1600" dirty="0">
                <a:solidFill>
                  <a:prstClr val="black"/>
                </a:solidFill>
                <a:latin typeface="Arial" panose="020B0604020202020204" pitchFamily="34" charset="0"/>
                <a:cs typeface="Arial" panose="020B0604020202020204" pitchFamily="34" charset="0"/>
              </a:rPr>
              <a:t>Reduced Spine inventory by over 10% and days on hand by over 18% in 2022</a:t>
            </a:r>
          </a:p>
          <a:p>
            <a:pPr marL="285750" lvl="0" indent="-285750">
              <a:spcAft>
                <a:spcPts val="400"/>
              </a:spcAft>
              <a:buClr>
                <a:prstClr val="black"/>
              </a:buClr>
              <a:buSzPct val="100000"/>
              <a:buFont typeface="Wingdings" panose="05000000000000000000" pitchFamily="2" charset="2"/>
              <a:buChar char="ü"/>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Plans in-place to continue value capture in FY23 through FY26+</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 name="Rectangle 43">
            <a:extLst>
              <a:ext uri="{FF2B5EF4-FFF2-40B4-BE49-F238E27FC236}">
                <a16:creationId xmlns:a16="http://schemas.microsoft.com/office/drawing/2014/main" id="{DE473A9A-6D3C-2642-9035-9BBE3EF42C7E}"/>
              </a:ext>
            </a:extLst>
          </p:cNvPr>
          <p:cNvSpPr/>
          <p:nvPr/>
        </p:nvSpPr>
        <p:spPr>
          <a:xfrm>
            <a:off x="768344" y="1794543"/>
            <a:ext cx="2254771" cy="1008650"/>
          </a:xfrm>
          <a:prstGeom prst="rect">
            <a:avLst/>
          </a:prstGeom>
          <a:solidFill>
            <a:srgbClr val="083E60"/>
          </a:solidFill>
          <a:ln w="12700">
            <a:solidFill>
              <a:srgbClr val="083E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ERP &amp; Core IT </a:t>
            </a:r>
            <a:r>
              <a:rPr lang="en-US" b="1" dirty="0">
                <a:solidFill>
                  <a:schemeClr val="bg1"/>
                </a:solidFill>
                <a:latin typeface="Arial" panose="020B0604020202020204" pitchFamily="34" charset="0"/>
                <a:cs typeface="Arial" panose="020B0604020202020204" pitchFamily="34" charset="0"/>
              </a:rPr>
              <a:t>Systems Refresh</a:t>
            </a:r>
            <a:endParaRPr kumimoji="0" lang="en-US"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49" name="Rectangle 48">
            <a:extLst>
              <a:ext uri="{FF2B5EF4-FFF2-40B4-BE49-F238E27FC236}">
                <a16:creationId xmlns:a16="http://schemas.microsoft.com/office/drawing/2014/main" id="{07F3F10D-DC64-DD43-AAB4-88844B9FB61D}"/>
              </a:ext>
            </a:extLst>
          </p:cNvPr>
          <p:cNvSpPr/>
          <p:nvPr/>
        </p:nvSpPr>
        <p:spPr>
          <a:xfrm>
            <a:off x="3217722" y="1805545"/>
            <a:ext cx="8300270" cy="100865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spcAft>
                <a:spcPts val="400"/>
              </a:spcAft>
              <a:buClr>
                <a:prstClr val="black"/>
              </a:buClr>
              <a:buSzPct val="100000"/>
              <a:buFont typeface="Wingdings" panose="05000000000000000000" pitchFamily="2" charset="2"/>
              <a:buChar char="ü"/>
              <a:defRPr/>
            </a:pPr>
            <a:r>
              <a:rPr lang="en-GB" sz="1600" dirty="0">
                <a:solidFill>
                  <a:prstClr val="black"/>
                </a:solidFill>
                <a:latin typeface="Arial" panose="020B0604020202020204" pitchFamily="34" charset="0"/>
                <a:cs typeface="Arial" panose="020B0604020202020204" pitchFamily="34" charset="0"/>
              </a:rPr>
              <a:t>950 servers moved to new data </a:t>
            </a:r>
            <a:r>
              <a:rPr lang="en-GB" sz="1600" dirty="0" err="1">
                <a:solidFill>
                  <a:prstClr val="black"/>
                </a:solidFill>
                <a:latin typeface="Arial" panose="020B0604020202020204" pitchFamily="34" charset="0"/>
                <a:cs typeface="Arial" panose="020B0604020202020204" pitchFamily="34" charset="0"/>
              </a:rPr>
              <a:t>center</a:t>
            </a:r>
            <a:r>
              <a:rPr lang="en-GB" sz="1600" dirty="0">
                <a:solidFill>
                  <a:prstClr val="black"/>
                </a:solidFill>
                <a:latin typeface="Arial" panose="020B0604020202020204" pitchFamily="34" charset="0"/>
                <a:cs typeface="Arial" panose="020B0604020202020204" pitchFamily="34" charset="0"/>
              </a:rPr>
              <a:t>; 232 applications transitioned</a:t>
            </a:r>
          </a:p>
          <a:p>
            <a:pPr marL="285750" marR="0" lvl="0" indent="-285750" algn="l" defTabSz="914400" rtl="0" eaLnBrk="1" fontAlgn="auto" latinLnBrk="0" hangingPunct="1">
              <a:lnSpc>
                <a:spcPct val="100000"/>
              </a:lnSpc>
              <a:spcBef>
                <a:spcPts val="0"/>
              </a:spcBef>
              <a:spcAft>
                <a:spcPts val="400"/>
              </a:spcAft>
              <a:buClr>
                <a:prstClr val="black"/>
              </a:buClr>
              <a:buSzPct val="100000"/>
              <a:buFont typeface="Wingdings" panose="05000000000000000000" pitchFamily="2" charset="2"/>
              <a:buChar char="ü"/>
              <a:tabLst/>
              <a:defRPr/>
            </a:pPr>
            <a:r>
              <a:rPr lang="en-GB" sz="1600" dirty="0">
                <a:solidFill>
                  <a:prstClr val="black"/>
                </a:solidFill>
                <a:latin typeface="Arial" panose="020B0604020202020204" pitchFamily="34" charset="0"/>
                <a:cs typeface="Arial" panose="020B0604020202020204" pitchFamily="34" charset="0"/>
              </a:rPr>
              <a:t>Completed major ERP conversions to a Modern Oracle C</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loud first approach</a:t>
            </a:r>
            <a:endParaRPr lang="en-GB" sz="1600" dirty="0">
              <a:solidFill>
                <a:prstClr val="black"/>
              </a:solidFill>
              <a:latin typeface="Arial" panose="020B0604020202020204" pitchFamily="34" charset="0"/>
              <a:cs typeface="Arial" panose="020B0604020202020204" pitchFamily="34" charset="0"/>
            </a:endParaRPr>
          </a:p>
          <a:p>
            <a:pPr marL="285750" lvl="0" indent="-285750">
              <a:spcAft>
                <a:spcPts val="400"/>
              </a:spcAft>
              <a:buClr>
                <a:prstClr val="black"/>
              </a:buClr>
              <a:buSzPct val="100000"/>
              <a:buFont typeface="Wingdings" panose="05000000000000000000" pitchFamily="2" charset="2"/>
              <a:buChar char="ü"/>
              <a:defRPr/>
            </a:pPr>
            <a:r>
              <a:rPr lang="en-GB" sz="1600" dirty="0">
                <a:solidFill>
                  <a:prstClr val="black"/>
                </a:solidFill>
                <a:latin typeface="Arial" panose="020B0604020202020204" pitchFamily="34" charset="0"/>
                <a:cs typeface="Arial" panose="020B0604020202020204" pitchFamily="34" charset="0"/>
              </a:rPr>
              <a:t>Microsoft 365 implemented and leveraged for network security</a:t>
            </a:r>
          </a:p>
        </p:txBody>
      </p:sp>
      <p:sp>
        <p:nvSpPr>
          <p:cNvPr id="52" name="Rectangle 51">
            <a:extLst>
              <a:ext uri="{FF2B5EF4-FFF2-40B4-BE49-F238E27FC236}">
                <a16:creationId xmlns:a16="http://schemas.microsoft.com/office/drawing/2014/main" id="{BBEFE09F-EFBB-5243-9BFB-E682E235CFE2}"/>
              </a:ext>
            </a:extLst>
          </p:cNvPr>
          <p:cNvSpPr/>
          <p:nvPr/>
        </p:nvSpPr>
        <p:spPr>
          <a:xfrm>
            <a:off x="768344" y="3278574"/>
            <a:ext cx="2254771" cy="1008650"/>
          </a:xfrm>
          <a:prstGeom prst="rect">
            <a:avLst/>
          </a:prstGeom>
          <a:solidFill>
            <a:srgbClr val="0383BF"/>
          </a:solidFill>
          <a:ln w="12700">
            <a:solidFill>
              <a:srgbClr val="0383B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Facilities</a:t>
            </a:r>
          </a:p>
        </p:txBody>
      </p:sp>
      <p:sp>
        <p:nvSpPr>
          <p:cNvPr id="54" name="Rectangle 53">
            <a:extLst>
              <a:ext uri="{FF2B5EF4-FFF2-40B4-BE49-F238E27FC236}">
                <a16:creationId xmlns:a16="http://schemas.microsoft.com/office/drawing/2014/main" id="{1E369023-A15D-4E49-9D11-BFE426D7A276}"/>
              </a:ext>
            </a:extLst>
          </p:cNvPr>
          <p:cNvSpPr/>
          <p:nvPr/>
        </p:nvSpPr>
        <p:spPr>
          <a:xfrm>
            <a:off x="3217722" y="3249229"/>
            <a:ext cx="8300270" cy="100865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spcAft>
                <a:spcPts val="400"/>
              </a:spcAft>
              <a:buClr>
                <a:prstClr val="black"/>
              </a:buClr>
              <a:buSzPct val="100000"/>
              <a:buFont typeface="Wingdings" panose="05000000000000000000" pitchFamily="2" charset="2"/>
              <a:buChar char="ü"/>
              <a:defRPr/>
            </a:pPr>
            <a:r>
              <a:rPr lang="en-GB" sz="1600" dirty="0">
                <a:solidFill>
                  <a:prstClr val="black"/>
                </a:solidFill>
                <a:latin typeface="Arial" panose="020B0604020202020204" pitchFamily="34" charset="0"/>
                <a:cs typeface="Arial" panose="020B0604020202020204" pitchFamily="34" charset="0"/>
              </a:rPr>
              <a:t>Closed Parsippany, NJ, and Bordeaux, France sites</a:t>
            </a:r>
          </a:p>
          <a:p>
            <a:pPr marL="285750" lvl="0" indent="-285750">
              <a:spcAft>
                <a:spcPts val="400"/>
              </a:spcAft>
              <a:buClr>
                <a:prstClr val="black"/>
              </a:buClr>
              <a:buSzPct val="100000"/>
              <a:buFont typeface="Wingdings" panose="05000000000000000000" pitchFamily="2" charset="2"/>
              <a:buChar char="ü"/>
              <a:defRPr/>
            </a:pPr>
            <a:r>
              <a:rPr lang="en-GB" sz="1600" dirty="0">
                <a:solidFill>
                  <a:prstClr val="black"/>
                </a:solidFill>
                <a:latin typeface="Arial" panose="020B0604020202020204" pitchFamily="34" charset="0"/>
                <a:cs typeface="Arial" panose="020B0604020202020204" pitchFamily="34" charset="0"/>
              </a:rPr>
              <a:t>Reduced footprint at Westminster, CO, and Troyes, France sites</a:t>
            </a:r>
          </a:p>
          <a:p>
            <a:pPr marL="285750" marR="0" lvl="0" indent="-285750" algn="l" defTabSz="914400" rtl="0" eaLnBrk="1" fontAlgn="auto" latinLnBrk="0" hangingPunct="1">
              <a:lnSpc>
                <a:spcPct val="100000"/>
              </a:lnSpc>
              <a:spcBef>
                <a:spcPts val="0"/>
              </a:spcBef>
              <a:spcAft>
                <a:spcPts val="400"/>
              </a:spcAft>
              <a:buClr>
                <a:prstClr val="black"/>
              </a:buClr>
              <a:buSzPct val="100000"/>
              <a:buFont typeface="Wingdings" panose="05000000000000000000" pitchFamily="2" charset="2"/>
              <a:buChar char="ü"/>
              <a:tabLst/>
              <a:defRPr/>
            </a:pPr>
            <a:r>
              <a:rPr lang="en-GB" sz="1600" dirty="0">
                <a:solidFill>
                  <a:prstClr val="black"/>
                </a:solidFill>
                <a:latin typeface="Arial" panose="020B0604020202020204" pitchFamily="34" charset="0"/>
                <a:cs typeface="Arial" panose="020B0604020202020204" pitchFamily="34" charset="0"/>
              </a:rPr>
              <a:t>Transforming Palm Beach Gardens, FL into Flagship </a:t>
            </a:r>
            <a:r>
              <a:rPr lang="en-GB" sz="1600" dirty="0" err="1">
                <a:solidFill>
                  <a:prstClr val="black"/>
                </a:solidFill>
                <a:latin typeface="Arial" panose="020B0604020202020204" pitchFamily="34" charset="0"/>
                <a:cs typeface="Arial" panose="020B0604020202020204" pitchFamily="34" charset="0"/>
              </a:rPr>
              <a:t>Center</a:t>
            </a:r>
            <a:r>
              <a:rPr lang="en-GB" sz="1600" dirty="0">
                <a:solidFill>
                  <a:prstClr val="black"/>
                </a:solidFill>
                <a:latin typeface="Arial" panose="020B0604020202020204" pitchFamily="34" charset="0"/>
                <a:cs typeface="Arial" panose="020B0604020202020204" pitchFamily="34" charset="0"/>
              </a:rPr>
              <a:t> of Excellence</a:t>
            </a:r>
          </a:p>
        </p:txBody>
      </p:sp>
      <p:cxnSp>
        <p:nvCxnSpPr>
          <p:cNvPr id="27" name="Straight Connector 26">
            <a:extLst>
              <a:ext uri="{FF2B5EF4-FFF2-40B4-BE49-F238E27FC236}">
                <a16:creationId xmlns:a16="http://schemas.microsoft.com/office/drawing/2014/main" id="{F65F2575-2C2E-5945-ACE3-19BD16E88EC4}"/>
              </a:ext>
            </a:extLst>
          </p:cNvPr>
          <p:cNvCxnSpPr/>
          <p:nvPr/>
        </p:nvCxnSpPr>
        <p:spPr>
          <a:xfrm>
            <a:off x="768344" y="3055860"/>
            <a:ext cx="10329626" cy="0"/>
          </a:xfrm>
          <a:prstGeom prst="line">
            <a:avLst/>
          </a:prstGeom>
          <a:ln>
            <a:prstDash val="sysDot"/>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1EAB4311-E607-2949-BCE9-45160DD505F7}"/>
              </a:ext>
            </a:extLst>
          </p:cNvPr>
          <p:cNvCxnSpPr/>
          <p:nvPr/>
        </p:nvCxnSpPr>
        <p:spPr>
          <a:xfrm>
            <a:off x="768344" y="4456448"/>
            <a:ext cx="10329626" cy="0"/>
          </a:xfrm>
          <a:prstGeom prst="line">
            <a:avLst/>
          </a:prstGeom>
          <a:ln>
            <a:prstDash val="sysDot"/>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19869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14150" y="1207822"/>
            <a:ext cx="8440306" cy="4168285"/>
            <a:chOff x="829589" y="1269089"/>
            <a:chExt cx="8440306" cy="4721661"/>
          </a:xfrm>
        </p:grpSpPr>
        <p:sp>
          <p:nvSpPr>
            <p:cNvPr id="12" name="Rectangle 11">
              <a:extLst>
                <a:ext uri="{FF2B5EF4-FFF2-40B4-BE49-F238E27FC236}">
                  <a16:creationId xmlns:a16="http://schemas.microsoft.com/office/drawing/2014/main" id="{DA20915B-7E71-4549-97ED-486F571F0ECF}"/>
                </a:ext>
              </a:extLst>
            </p:cNvPr>
            <p:cNvSpPr/>
            <p:nvPr/>
          </p:nvSpPr>
          <p:spPr>
            <a:xfrm>
              <a:off x="3676117" y="1269090"/>
              <a:ext cx="5593778" cy="1482971"/>
            </a:xfrm>
            <a:prstGeom prst="rect">
              <a:avLst/>
            </a:prstGeom>
            <a:solidFill>
              <a:srgbClr val="083F6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lgn="ctr"/>
              <a:r>
                <a:rPr lang="en-US" b="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ECDA3EE5-42D4-9848-8B7D-089BEF1BA37C}"/>
                </a:ext>
              </a:extLst>
            </p:cNvPr>
            <p:cNvSpPr/>
            <p:nvPr/>
          </p:nvSpPr>
          <p:spPr>
            <a:xfrm>
              <a:off x="5348740" y="2913277"/>
              <a:ext cx="3913650" cy="1482971"/>
            </a:xfrm>
            <a:prstGeom prst="rect">
              <a:avLst/>
            </a:prstGeom>
            <a:solidFill>
              <a:srgbClr val="225E8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2" indent="0" algn="ctr" fontAlgn="auto">
                <a:lnSpc>
                  <a:spcPct val="100000"/>
                </a:lnSpc>
                <a:spcBef>
                  <a:spcPts val="0"/>
                </a:spcBef>
                <a:spcAft>
                  <a:spcPts val="0"/>
                </a:spcAft>
                <a:buClrTx/>
                <a:buSzTx/>
                <a:buFontTx/>
                <a:buNone/>
                <a:tabLst/>
                <a:defRPr/>
              </a:pPr>
              <a:r>
                <a:rPr lang="en-US" sz="2800" b="1" dirty="0">
                  <a:solidFill>
                    <a:schemeClr val="bg1"/>
                  </a:solidFill>
                  <a:latin typeface="Arial" panose="020B0604020202020204" pitchFamily="34" charset="0"/>
                  <a:cs typeface="Times New Roman" panose="02020603050405020304" pitchFamily="18" charset="0"/>
                </a:rPr>
                <a:t>13.5% - 14.0% </a:t>
              </a:r>
            </a:p>
          </p:txBody>
        </p:sp>
        <p:sp>
          <p:nvSpPr>
            <p:cNvPr id="8" name="Rectangle 7">
              <a:extLst>
                <a:ext uri="{FF2B5EF4-FFF2-40B4-BE49-F238E27FC236}">
                  <a16:creationId xmlns:a16="http://schemas.microsoft.com/office/drawing/2014/main" id="{0F64AC24-4B73-B044-9463-E4598FB8DA65}"/>
                </a:ext>
              </a:extLst>
            </p:cNvPr>
            <p:cNvSpPr/>
            <p:nvPr/>
          </p:nvSpPr>
          <p:spPr>
            <a:xfrm>
              <a:off x="6173749" y="4507779"/>
              <a:ext cx="3088640" cy="1482971"/>
            </a:xfrm>
            <a:prstGeom prst="rect">
              <a:avLst/>
            </a:prstGeom>
            <a:solidFill>
              <a:srgbClr val="0084B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bg1"/>
                  </a:solidFill>
                  <a:latin typeface="Arial" panose="020B0604020202020204" pitchFamily="34" charset="0"/>
                  <a:cs typeface="Times New Roman" panose="02020603050405020304" pitchFamily="18" charset="0"/>
                </a:rPr>
                <a:t>$0.40 - $0.60</a:t>
              </a:r>
            </a:p>
          </p:txBody>
        </p:sp>
        <p:sp>
          <p:nvSpPr>
            <p:cNvPr id="13" name="Rectangle 12">
              <a:extLst>
                <a:ext uri="{FF2B5EF4-FFF2-40B4-BE49-F238E27FC236}">
                  <a16:creationId xmlns:a16="http://schemas.microsoft.com/office/drawing/2014/main" id="{A6C8EEA9-7042-D047-8F49-702DD14BAAB2}"/>
                </a:ext>
              </a:extLst>
            </p:cNvPr>
            <p:cNvSpPr/>
            <p:nvPr/>
          </p:nvSpPr>
          <p:spPr>
            <a:xfrm>
              <a:off x="829589" y="1269089"/>
              <a:ext cx="2651761" cy="1482972"/>
            </a:xfrm>
            <a:prstGeom prst="rect">
              <a:avLst/>
            </a:prstGeom>
            <a:gradFill>
              <a:gsLst>
                <a:gs pos="100000">
                  <a:schemeClr val="bg2"/>
                </a:gs>
                <a:gs pos="0">
                  <a:schemeClr val="bg1">
                    <a:alpha val="0"/>
                  </a:schemeClr>
                </a:gs>
              </a:gsLst>
              <a:lin ang="186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Third Party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Net Sales:</a:t>
              </a:r>
              <a:endParaRPr kumimoji="0" lang="en-US" sz="2200" b="1" i="0" u="none" strike="noStrike" kern="1200" cap="none" spc="0" normalizeH="0" baseline="3000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74B7F3C6-919B-5E41-9F8E-41DE8179E6B0}"/>
                </a:ext>
              </a:extLst>
            </p:cNvPr>
            <p:cNvSpPr/>
            <p:nvPr/>
          </p:nvSpPr>
          <p:spPr>
            <a:xfrm>
              <a:off x="2146579" y="2868836"/>
              <a:ext cx="3051811" cy="1482972"/>
            </a:xfrm>
            <a:prstGeom prst="rect">
              <a:avLst/>
            </a:prstGeom>
            <a:gradFill>
              <a:gsLst>
                <a:gs pos="100000">
                  <a:schemeClr val="bg2"/>
                </a:gs>
                <a:gs pos="0">
                  <a:schemeClr val="bg1">
                    <a:alpha val="0"/>
                  </a:schemeClr>
                </a:gs>
              </a:gsLst>
              <a:lin ang="186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r">
                <a:defRPr/>
              </a:pPr>
              <a:r>
                <a:rPr kumimoji="0" 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Adjusted EBITDA</a:t>
              </a:r>
              <a:r>
                <a:rPr lang="en-US" sz="2200" baseline="30000" dirty="0">
                  <a:solidFill>
                    <a:schemeClr val="tx1"/>
                  </a:solidFill>
                  <a:latin typeface="Arial" panose="020B0604020202020204" pitchFamily="34" charset="0"/>
                  <a:cs typeface="Arial" panose="020B0604020202020204" pitchFamily="34" charset="0"/>
                </a:rPr>
                <a:t>[1] </a:t>
              </a:r>
              <a:r>
                <a:rPr lang="en-US" sz="2200" b="1" dirty="0">
                  <a:solidFill>
                    <a:schemeClr val="tx1"/>
                  </a:solidFill>
                  <a:latin typeface="Arial" panose="020B0604020202020204" pitchFamily="34" charset="0"/>
                  <a:cs typeface="Arial" panose="020B0604020202020204" pitchFamily="34" charset="0"/>
                </a:rPr>
                <a:t>Margin:</a:t>
              </a:r>
              <a:endParaRPr kumimoji="0" lang="en-US" sz="2200" b="0" i="0" u="none" strike="noStrike" kern="1200" cap="none" spc="0" normalizeH="0" baseline="3000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87A32DF9-88EA-DB4B-BAF1-CA856F6F9B35}"/>
                </a:ext>
              </a:extLst>
            </p:cNvPr>
            <p:cNvSpPr/>
            <p:nvPr/>
          </p:nvSpPr>
          <p:spPr>
            <a:xfrm>
              <a:off x="2775229" y="4507779"/>
              <a:ext cx="3281413" cy="1482971"/>
            </a:xfrm>
            <a:prstGeom prst="rect">
              <a:avLst/>
            </a:prstGeom>
            <a:gradFill>
              <a:gsLst>
                <a:gs pos="100000">
                  <a:schemeClr val="bg2"/>
                </a:gs>
                <a:gs pos="0">
                  <a:schemeClr val="bg1">
                    <a:alpha val="0"/>
                  </a:schemeClr>
                </a:gs>
              </a:gsLst>
              <a:lin ang="186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Adjusted Diluted EPS</a:t>
              </a:r>
              <a:r>
                <a:rPr lang="en-US" sz="2200" baseline="30000" dirty="0">
                  <a:solidFill>
                    <a:schemeClr val="tx1"/>
                  </a:solidFill>
                  <a:latin typeface="Arial" panose="020B0604020202020204" pitchFamily="34" charset="0"/>
                  <a:cs typeface="Arial" panose="020B0604020202020204" pitchFamily="34" charset="0"/>
                </a:rPr>
                <a:t>[1]</a:t>
              </a:r>
              <a:r>
                <a:rPr kumimoji="0" 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endParaRPr kumimoji="0" lang="en-US" sz="2200" b="0" i="0" u="none" strike="noStrike" kern="1200" cap="none" spc="0" normalizeH="0" baseline="3000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grpSp>
      <p:sp>
        <p:nvSpPr>
          <p:cNvPr id="3" name="TextBox 2">
            <a:extLst>
              <a:ext uri="{FF2B5EF4-FFF2-40B4-BE49-F238E27FC236}">
                <a16:creationId xmlns:a16="http://schemas.microsoft.com/office/drawing/2014/main" id="{2F5E264D-3FCB-5121-8368-18FD7A208E75}"/>
              </a:ext>
            </a:extLst>
          </p:cNvPr>
          <p:cNvSpPr txBox="1"/>
          <p:nvPr/>
        </p:nvSpPr>
        <p:spPr>
          <a:xfrm>
            <a:off x="4489810" y="1557367"/>
            <a:ext cx="4535982" cy="523220"/>
          </a:xfrm>
          <a:prstGeom prst="rect">
            <a:avLst/>
          </a:prstGeom>
          <a:noFill/>
        </p:spPr>
        <p:txBody>
          <a:bodyPr wrap="square" rtlCol="0">
            <a:spAutoFit/>
          </a:bodyPr>
          <a:lstStyle/>
          <a:p>
            <a:pPr marL="0" lvl="2" algn="ctr"/>
            <a:r>
              <a:rPr lang="en-US" sz="2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$835M - $860M</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 Placeholder 1">
            <a:extLst>
              <a:ext uri="{FF2B5EF4-FFF2-40B4-BE49-F238E27FC236}">
                <a16:creationId xmlns:a16="http://schemas.microsoft.com/office/drawing/2014/main" id="{63591D02-B2A2-B234-2F91-C690376A8294}"/>
              </a:ext>
            </a:extLst>
          </p:cNvPr>
          <p:cNvSpPr>
            <a:spLocks noGrp="1"/>
          </p:cNvSpPr>
          <p:nvPr>
            <p:ph type="body" sz="quarter" idx="10"/>
          </p:nvPr>
        </p:nvSpPr>
        <p:spPr>
          <a:xfrm>
            <a:off x="341017" y="297630"/>
            <a:ext cx="9601200" cy="608144"/>
          </a:xfrm>
        </p:spPr>
        <p:txBody>
          <a:bodyPr/>
          <a:lstStyle/>
          <a:p>
            <a:r>
              <a:rPr lang="en-US" dirty="0"/>
              <a:t>2023 Financial Guidance</a:t>
            </a:r>
          </a:p>
        </p:txBody>
      </p:sp>
      <p:sp>
        <p:nvSpPr>
          <p:cNvPr id="5" name="Rectangle 4">
            <a:extLst>
              <a:ext uri="{FF2B5EF4-FFF2-40B4-BE49-F238E27FC236}">
                <a16:creationId xmlns:a16="http://schemas.microsoft.com/office/drawing/2014/main" id="{65612BAC-66BA-A04F-1A8E-C96A5EF4129A}"/>
              </a:ext>
            </a:extLst>
          </p:cNvPr>
          <p:cNvSpPr/>
          <p:nvPr/>
        </p:nvSpPr>
        <p:spPr>
          <a:xfrm>
            <a:off x="607727" y="5891556"/>
            <a:ext cx="9334490" cy="738664"/>
          </a:xfrm>
          <a:prstGeom prst="rect">
            <a:avLst/>
          </a:prstGeom>
        </p:spPr>
        <p:txBody>
          <a:bodyPr wrap="square">
            <a:spAutoFit/>
          </a:bodyPr>
          <a:lstStyle/>
          <a:p>
            <a:r>
              <a:rPr lang="en-US" sz="900" baseline="30000" dirty="0">
                <a:effectLst/>
                <a:latin typeface="Arial" panose="020B0604020202020204" pitchFamily="34" charset="0"/>
                <a:ea typeface="Times New Roman" panose="02020603050405020304" pitchFamily="18" charset="0"/>
                <a:cs typeface="Arial" panose="020B0604020202020204" pitchFamily="34" charset="0"/>
              </a:rPr>
              <a:t>[1] </a:t>
            </a:r>
            <a:r>
              <a:rPr lang="en-US" sz="900" b="0" dirty="0">
                <a:solidFill>
                  <a:srgbClr val="000000"/>
                </a:solidFill>
                <a:effectLst/>
              </a:rPr>
              <a:t>This is a non-GAAP financial measure for which a reconciliation to the most directly comparable GAAP financial measure is not available without unreasonable efforts. Refer to “Forward-Looking Non-GAAP Financial Measures” in this presentation, which identifies the information that is unavailable without unreasonable efforts and provides additional information. It is probable that this forward-looking non-GAAP financial measure may be materially different from the corresponding GAAP financial measure.</a:t>
            </a:r>
            <a:r>
              <a:rPr kumimoji="0" lang="en-US" sz="900" b="0" u="none" strike="noStrike" kern="1200" cap="none" spc="0" normalizeH="0" baseline="0" noProof="0" dirty="0">
                <a:ln>
                  <a:noFill/>
                </a:ln>
                <a:solidFill>
                  <a:srgbClr val="000000"/>
                </a:solidFill>
                <a:effectLst/>
                <a:uLnTx/>
                <a:uFillTx/>
                <a:ea typeface="Calibri" panose="020F0502020204030204" pitchFamily="34" charset="0"/>
                <a:cs typeface="Arial" panose="020B0604020202020204" pitchFamily="34" charset="0"/>
              </a:rPr>
              <a:t>.</a:t>
            </a:r>
            <a:endParaRPr lang="en-US" sz="900" dirty="0">
              <a:effectLst/>
              <a:ea typeface="Calibri" panose="020F0502020204030204" pitchFamily="34" charset="0"/>
              <a:cs typeface="Arial" panose="020B0604020202020204" pitchFamily="34" charset="0"/>
            </a:endParaRPr>
          </a:p>
          <a:p>
            <a:pPr marR="0" lvl="0">
              <a:spcBef>
                <a:spcPts val="0"/>
              </a:spcBef>
              <a:spcAft>
                <a:spcPts val="0"/>
              </a:spcAft>
            </a:pPr>
            <a:endParaRPr lang="en-US" sz="900" dirty="0">
              <a:effectLst/>
              <a:latin typeface="Arial" panose="020B0604020202020204" pitchFamily="34" charset="0"/>
              <a:ea typeface="Calibri" panose="020F0502020204030204" pitchFamily="34" charset="0"/>
              <a:cs typeface="Arial" panose="020B0604020202020204" pitchFamily="34" charset="0"/>
            </a:endParaRPr>
          </a:p>
          <a:p>
            <a:endParaRPr lang="en-US" sz="9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4836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2184699-DE4E-4B8D-AA40-4E216F1DB298}"/>
              </a:ext>
            </a:extLst>
          </p:cNvPr>
          <p:cNvSpPr txBox="1">
            <a:spLocks/>
          </p:cNvSpPr>
          <p:nvPr/>
        </p:nvSpPr>
        <p:spPr>
          <a:xfrm>
            <a:off x="1900119" y="2546000"/>
            <a:ext cx="10216988" cy="1766000"/>
          </a:xfrm>
          <a:prstGeom prst="rect">
            <a:avLst/>
          </a:prstGeom>
          <a:effectLst/>
        </p:spPr>
        <p:txBody>
          <a:bodyPr lIns="0" tIns="0" rIns="0" bIns="0" anchor="ctr"/>
          <a:lstStyle>
            <a:lvl1pPr algn="l" defTabSz="609585" rtl="0" eaLnBrk="1" latinLnBrk="0" hangingPunct="1">
              <a:lnSpc>
                <a:spcPct val="80000"/>
              </a:lnSpc>
              <a:spcBef>
                <a:spcPct val="0"/>
              </a:spcBef>
              <a:buNone/>
              <a:defRPr sz="4800" b="0" i="0" kern="1200" cap="none">
                <a:solidFill>
                  <a:srgbClr val="152E3C"/>
                </a:solidFill>
                <a:latin typeface="Arial"/>
                <a:ea typeface="+mj-ea"/>
                <a:cs typeface="Arial"/>
              </a:defRPr>
            </a:lvl1pPr>
          </a:lstStyle>
          <a:p>
            <a:pPr marL="460375" marR="0" lvl="0" indent="-460375" algn="l" defTabSz="609585" rtl="0" eaLnBrk="1" fontAlgn="auto" latinLnBrk="0" hangingPunct="1">
              <a:lnSpc>
                <a:spcPct val="80000"/>
              </a:lnSpc>
              <a:spcBef>
                <a:spcPct val="0"/>
              </a:spcBef>
              <a:spcAft>
                <a:spcPts val="0"/>
              </a:spcAft>
              <a:buClrTx/>
              <a:buSzTx/>
              <a:buFontTx/>
              <a:buNone/>
              <a:tabLst/>
              <a:defRPr/>
            </a:pPr>
            <a:r>
              <a:rPr lang="en-US" sz="3800" b="1" dirty="0">
                <a:solidFill>
                  <a:schemeClr val="bg1"/>
                </a:solidFill>
              </a:rPr>
              <a:t>The Opportunity Ahead</a:t>
            </a:r>
            <a:endParaRPr kumimoji="0" lang="en-US" sz="3800" b="1" i="0" u="none" strike="noStrike" kern="1200" cap="none" spc="0" normalizeH="0" baseline="0" noProof="0" dirty="0">
              <a:ln>
                <a:noFill/>
              </a:ln>
              <a:solidFill>
                <a:schemeClr val="bg1"/>
              </a:solidFill>
              <a:effectLst/>
              <a:uLnTx/>
              <a:uFillTx/>
              <a:latin typeface="Arial"/>
              <a:ea typeface="+mj-ea"/>
              <a:cs typeface="Arial"/>
            </a:endParaRPr>
          </a:p>
        </p:txBody>
      </p:sp>
      <p:pic>
        <p:nvPicPr>
          <p:cNvPr id="7" name="Picture 6">
            <a:extLst>
              <a:ext uri="{FF2B5EF4-FFF2-40B4-BE49-F238E27FC236}">
                <a16:creationId xmlns:a16="http://schemas.microsoft.com/office/drawing/2014/main" id="{B860BA3F-0E5F-224C-8A4A-4ABD332EAF3B}"/>
              </a:ext>
            </a:extLst>
          </p:cNvPr>
          <p:cNvPicPr>
            <a:picLocks noChangeAspect="1"/>
          </p:cNvPicPr>
          <p:nvPr/>
        </p:nvPicPr>
        <p:blipFill>
          <a:blip r:embed="rId3"/>
          <a:stretch>
            <a:fillRect/>
          </a:stretch>
        </p:blipFill>
        <p:spPr>
          <a:xfrm>
            <a:off x="1076814" y="3130559"/>
            <a:ext cx="606211" cy="596883"/>
          </a:xfrm>
          <a:prstGeom prst="rect">
            <a:avLst/>
          </a:prstGeom>
        </p:spPr>
      </p:pic>
      <p:pic>
        <p:nvPicPr>
          <p:cNvPr id="10" name="Picture 9">
            <a:extLst>
              <a:ext uri="{FF2B5EF4-FFF2-40B4-BE49-F238E27FC236}">
                <a16:creationId xmlns:a16="http://schemas.microsoft.com/office/drawing/2014/main" id="{7C92028F-07C6-472F-9E71-9B7EB40011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7787" y="6135935"/>
            <a:ext cx="1647177" cy="598974"/>
          </a:xfrm>
          <a:prstGeom prst="rect">
            <a:avLst/>
          </a:prstGeom>
        </p:spPr>
      </p:pic>
    </p:spTree>
    <p:extLst>
      <p:ext uri="{BB962C8B-B14F-4D97-AF65-F5344CB8AC3E}">
        <p14:creationId xmlns:p14="http://schemas.microsoft.com/office/powerpoint/2010/main" val="109303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67246AC-CE09-15A2-F003-9F6483F5B4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513" t="13511" r="13514" b="13539"/>
          <a:stretch/>
        </p:blipFill>
        <p:spPr bwMode="auto">
          <a:xfrm>
            <a:off x="829923" y="1472962"/>
            <a:ext cx="4937760" cy="49377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F2AB19D-6333-F06C-4B12-0FDCF2BDD14E}"/>
              </a:ext>
            </a:extLst>
          </p:cNvPr>
          <p:cNvPicPr>
            <a:picLocks noChangeAspect="1"/>
          </p:cNvPicPr>
          <p:nvPr/>
        </p:nvPicPr>
        <p:blipFill rotWithShape="1">
          <a:blip r:embed="rId4"/>
          <a:srcRect t="17231" b="-3380"/>
          <a:stretch/>
        </p:blipFill>
        <p:spPr>
          <a:xfrm>
            <a:off x="658551" y="1288415"/>
            <a:ext cx="1456761" cy="914400"/>
          </a:xfrm>
          <a:prstGeom prst="rect">
            <a:avLst/>
          </a:prstGeom>
        </p:spPr>
      </p:pic>
      <p:sp>
        <p:nvSpPr>
          <p:cNvPr id="3" name="Text Placeholder 2">
            <a:extLst>
              <a:ext uri="{FF2B5EF4-FFF2-40B4-BE49-F238E27FC236}">
                <a16:creationId xmlns:a16="http://schemas.microsoft.com/office/drawing/2014/main" id="{DD7316B2-EC6B-47FA-9884-B80F43279773}"/>
              </a:ext>
            </a:extLst>
          </p:cNvPr>
          <p:cNvSpPr>
            <a:spLocks noGrp="1"/>
          </p:cNvSpPr>
          <p:nvPr>
            <p:ph type="body" sz="quarter" idx="10"/>
          </p:nvPr>
        </p:nvSpPr>
        <p:spPr/>
        <p:txBody>
          <a:bodyPr/>
          <a:lstStyle/>
          <a:p>
            <a:r>
              <a:rPr lang="en-US" dirty="0"/>
              <a:t>The ZimVie Opportunity</a:t>
            </a:r>
          </a:p>
        </p:txBody>
      </p:sp>
      <p:sp>
        <p:nvSpPr>
          <p:cNvPr id="8" name="Content Placeholder 3">
            <a:extLst>
              <a:ext uri="{FF2B5EF4-FFF2-40B4-BE49-F238E27FC236}">
                <a16:creationId xmlns:a16="http://schemas.microsoft.com/office/drawing/2014/main" id="{D6FCC1C6-77AF-4D94-B308-F754281B4CA5}"/>
              </a:ext>
            </a:extLst>
          </p:cNvPr>
          <p:cNvSpPr txBox="1">
            <a:spLocks/>
          </p:cNvSpPr>
          <p:nvPr/>
        </p:nvSpPr>
        <p:spPr>
          <a:xfrm>
            <a:off x="6159360" y="1493707"/>
            <a:ext cx="5008422" cy="2784289"/>
          </a:xfrm>
          <a:prstGeom prst="rect">
            <a:avLst/>
          </a:prstGeom>
        </p:spPr>
        <p:txBody>
          <a:bodyPr lIns="0" tIns="0" rIns="0" bIns="0" anchor="t"/>
          <a:lstStyle>
            <a:lvl1pPr marL="169863" indent="-169863" algn="l" defTabSz="457200" rtl="0" eaLnBrk="1" latinLnBrk="0" hangingPunct="1">
              <a:spcBef>
                <a:spcPct val="20000"/>
              </a:spcBef>
              <a:buFont typeface="Arial"/>
              <a:buChar char="•"/>
              <a:defRPr sz="20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9545" marR="0" lvl="0" indent="-169545" algn="l" defTabSz="457200" rtl="0" eaLnBrk="1" fontAlgn="auto" latinLnBrk="0" hangingPunct="1">
              <a:lnSpc>
                <a:spcPct val="100000"/>
              </a:lnSpc>
              <a:spcBef>
                <a:spcPts val="1200"/>
              </a:spcBef>
              <a:spcAft>
                <a:spcPts val="0"/>
              </a:spcAft>
              <a:buClrTx/>
              <a:buSzTx/>
              <a:buFont typeface="Arial"/>
              <a:buChar char="•"/>
              <a:tabLst/>
              <a:defRPr/>
            </a:pPr>
            <a:r>
              <a:rPr lang="en-US" sz="1600" dirty="0">
                <a:solidFill>
                  <a:srgbClr val="44546A"/>
                </a:solidFill>
                <a:cs typeface="Arial"/>
              </a:rPr>
              <a:t>Positioned to expand </a:t>
            </a:r>
            <a:r>
              <a:rPr lang="en-US" sz="1600" b="1" dirty="0">
                <a:solidFill>
                  <a:srgbClr val="44546A"/>
                </a:solidFill>
                <a:cs typeface="Arial"/>
              </a:rPr>
              <a:t>large</a:t>
            </a:r>
            <a:r>
              <a:rPr lang="en-US" sz="1600" dirty="0">
                <a:solidFill>
                  <a:srgbClr val="44546A"/>
                </a:solidFill>
                <a:cs typeface="Arial"/>
              </a:rPr>
              <a:t>, </a:t>
            </a:r>
            <a:r>
              <a:rPr lang="en-US" sz="1600" b="1" dirty="0">
                <a:solidFill>
                  <a:srgbClr val="44546A"/>
                </a:solidFill>
                <a:cs typeface="Arial"/>
              </a:rPr>
              <a:t>attractive, underserved markets through differentiated solutions and an innovative pipeline </a:t>
            </a:r>
          </a:p>
          <a:p>
            <a:pPr marL="169545" marR="0" lvl="0" indent="-169545" algn="l" defTabSz="457200" rtl="0" eaLnBrk="1" fontAlgn="auto" latinLnBrk="0" hangingPunct="1">
              <a:lnSpc>
                <a:spcPct val="100000"/>
              </a:lnSpc>
              <a:spcBef>
                <a:spcPts val="1200"/>
              </a:spcBef>
              <a:spcAft>
                <a:spcPts val="0"/>
              </a:spcAft>
              <a:buClrTx/>
              <a:buSzTx/>
              <a:buFont typeface="Arial"/>
              <a:buChar char="•"/>
              <a:tabLst/>
              <a:defRPr/>
            </a:pPr>
            <a:r>
              <a:rPr lang="en-US" sz="1600" b="1" dirty="0">
                <a:solidFill>
                  <a:srgbClr val="44546A"/>
                </a:solidFill>
                <a:cs typeface="Arial"/>
              </a:rPr>
              <a:t>Strong dental business </a:t>
            </a:r>
            <a:r>
              <a:rPr lang="en-US" sz="1600" dirty="0">
                <a:solidFill>
                  <a:srgbClr val="44546A"/>
                </a:solidFill>
                <a:cs typeface="Arial"/>
              </a:rPr>
              <a:t>with </a:t>
            </a:r>
            <a:r>
              <a:rPr lang="en-US" sz="1600" b="1" dirty="0">
                <a:solidFill>
                  <a:srgbClr val="44546A"/>
                </a:solidFill>
                <a:cs typeface="Arial"/>
              </a:rPr>
              <a:t>leadership position </a:t>
            </a:r>
            <a:r>
              <a:rPr lang="en-US" sz="1600" dirty="0">
                <a:solidFill>
                  <a:srgbClr val="44546A"/>
                </a:solidFill>
                <a:cs typeface="Arial"/>
              </a:rPr>
              <a:t>in biomaterials, digital dentistry, and premium implants</a:t>
            </a:r>
          </a:p>
          <a:p>
            <a:pPr marL="169545" marR="0" lvl="0" indent="-169545" algn="l" defTabSz="457200" rtl="0" eaLnBrk="1" fontAlgn="auto" latinLnBrk="0" hangingPunct="1">
              <a:lnSpc>
                <a:spcPct val="100000"/>
              </a:lnSpc>
              <a:spcBef>
                <a:spcPts val="1200"/>
              </a:spcBef>
              <a:spcAft>
                <a:spcPts val="0"/>
              </a:spcAft>
              <a:buClrTx/>
              <a:buSzTx/>
              <a:buFont typeface="Arial"/>
              <a:buChar char="•"/>
              <a:tabLst/>
              <a:defRPr/>
            </a:pPr>
            <a:r>
              <a:rPr lang="en-US" sz="1600" b="1" dirty="0">
                <a:solidFill>
                  <a:srgbClr val="44546A"/>
                </a:solidFill>
                <a:cs typeface="Arial"/>
              </a:rPr>
              <a:t>Spine business </a:t>
            </a:r>
            <a:r>
              <a:rPr lang="en-US" sz="1600" dirty="0">
                <a:solidFill>
                  <a:srgbClr val="44546A"/>
                </a:solidFill>
                <a:cs typeface="Arial"/>
              </a:rPr>
              <a:t>with </a:t>
            </a:r>
            <a:r>
              <a:rPr lang="en-US" sz="1600" b="1" dirty="0">
                <a:solidFill>
                  <a:srgbClr val="44546A"/>
                </a:solidFill>
                <a:cs typeface="Arial"/>
              </a:rPr>
              <a:t>#1 market leadership </a:t>
            </a:r>
            <a:r>
              <a:rPr lang="en-US" sz="1600" dirty="0">
                <a:solidFill>
                  <a:srgbClr val="44546A"/>
                </a:solidFill>
                <a:cs typeface="Arial"/>
              </a:rPr>
              <a:t>in two important categories - cervical disc replacement and vertebral body tethering </a:t>
            </a:r>
            <a:endParaRPr kumimoji="0" lang="en-US" sz="1600" b="0" i="0" u="none" strike="noStrike" kern="1200" cap="none" spc="0" normalizeH="0" baseline="0" noProof="0" dirty="0">
              <a:ln>
                <a:noFill/>
              </a:ln>
              <a:solidFill>
                <a:srgbClr val="44546A"/>
              </a:solidFill>
              <a:effectLst/>
              <a:uLnTx/>
              <a:uFillTx/>
              <a:latin typeface="Arial"/>
              <a:ea typeface="+mn-ea"/>
              <a:cs typeface="Arial"/>
            </a:endParaRPr>
          </a:p>
          <a:p>
            <a:pPr marR="0" lvl="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1600" b="1" dirty="0">
                <a:solidFill>
                  <a:srgbClr val="44546A"/>
                </a:solidFill>
                <a:latin typeface="Arial" panose="020B0604020202020204" pitchFamily="34" charset="0"/>
                <a:cs typeface="Arial" panose="020B0604020202020204" pitchFamily="34" charset="0"/>
              </a:rPr>
              <a:t>Driving</a:t>
            </a:r>
            <a:r>
              <a:rPr lang="en-US" sz="1600" dirty="0">
                <a:solidFill>
                  <a:srgbClr val="44546A"/>
                </a:solidFill>
                <a:latin typeface="Arial" panose="020B0604020202020204" pitchFamily="34" charset="0"/>
                <a:cs typeface="Arial" panose="020B0604020202020204" pitchFamily="34" charset="0"/>
              </a:rPr>
              <a:t> </a:t>
            </a:r>
            <a:r>
              <a:rPr lang="en-US" sz="1600" b="1" dirty="0">
                <a:solidFill>
                  <a:srgbClr val="44546A"/>
                </a:solidFill>
                <a:latin typeface="Arial" panose="020B0604020202020204" pitchFamily="34" charset="0"/>
                <a:cs typeface="Arial" panose="020B0604020202020204" pitchFamily="34" charset="0"/>
              </a:rPr>
              <a:t>margin expansion </a:t>
            </a:r>
            <a:r>
              <a:rPr lang="en-US" sz="1600" dirty="0">
                <a:solidFill>
                  <a:srgbClr val="44546A"/>
                </a:solidFill>
                <a:latin typeface="Arial" panose="020B0604020202020204" pitchFamily="34" charset="0"/>
                <a:cs typeface="Arial" panose="020B0604020202020204" pitchFamily="34" charset="0"/>
              </a:rPr>
              <a:t>and </a:t>
            </a:r>
            <a:r>
              <a:rPr lang="en-US" sz="1600" b="1" dirty="0">
                <a:solidFill>
                  <a:srgbClr val="44546A"/>
                </a:solidFill>
                <a:latin typeface="Arial" panose="020B0604020202020204" pitchFamily="34" charset="0"/>
                <a:cs typeface="Arial" panose="020B0604020202020204" pitchFamily="34" charset="0"/>
              </a:rPr>
              <a:t>improving free cash flow </a:t>
            </a:r>
            <a:r>
              <a:rPr lang="en-US" sz="1600" dirty="0">
                <a:solidFill>
                  <a:srgbClr val="44546A"/>
                </a:solidFill>
                <a:latin typeface="Arial" panose="020B0604020202020204" pitchFamily="34" charset="0"/>
                <a:cs typeface="Arial" panose="020B0604020202020204" pitchFamily="34" charset="0"/>
              </a:rPr>
              <a:t>with a disciplined financial framework </a:t>
            </a:r>
          </a:p>
          <a:p>
            <a:pPr marR="0" lvl="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1600" dirty="0">
                <a:solidFill>
                  <a:srgbClr val="44546A"/>
                </a:solidFill>
                <a:latin typeface="Arial" panose="020B0604020202020204" pitchFamily="34" charset="0"/>
                <a:cs typeface="Arial" panose="020B0604020202020204" pitchFamily="34" charset="0"/>
              </a:rPr>
              <a:t>Demonstrated organizational capability for </a:t>
            </a:r>
            <a:r>
              <a:rPr lang="en-US" sz="1600" b="1" dirty="0">
                <a:solidFill>
                  <a:srgbClr val="44546A"/>
                </a:solidFill>
                <a:latin typeface="Arial" panose="020B0604020202020204" pitchFamily="34" charset="0"/>
                <a:cs typeface="Arial" panose="020B0604020202020204" pitchFamily="34" charset="0"/>
              </a:rPr>
              <a:t>transformation</a:t>
            </a:r>
            <a:r>
              <a:rPr lang="en-US" sz="1600" dirty="0">
                <a:solidFill>
                  <a:srgbClr val="44546A"/>
                </a:solidFill>
                <a:latin typeface="Arial" panose="020B0604020202020204" pitchFamily="34" charset="0"/>
                <a:cs typeface="Arial" panose="020B0604020202020204" pitchFamily="34" charset="0"/>
              </a:rPr>
              <a:t>, allowing us to rationalize infrastructure, </a:t>
            </a:r>
            <a:r>
              <a:rPr lang="en-US" sz="1600" b="1" dirty="0">
                <a:solidFill>
                  <a:srgbClr val="44546A"/>
                </a:solidFill>
                <a:latin typeface="Arial" panose="020B0604020202020204" pitchFamily="34" charset="0"/>
                <a:cs typeface="Arial" panose="020B0604020202020204" pitchFamily="34" charset="0"/>
              </a:rPr>
              <a:t>modernize IT </a:t>
            </a:r>
            <a:r>
              <a:rPr lang="en-US" sz="1600" dirty="0">
                <a:solidFill>
                  <a:srgbClr val="44546A"/>
                </a:solidFill>
                <a:latin typeface="Arial" panose="020B0604020202020204" pitchFamily="34" charset="0"/>
                <a:cs typeface="Arial" panose="020B0604020202020204" pitchFamily="34" charset="0"/>
              </a:rPr>
              <a:t>systems and </a:t>
            </a:r>
            <a:r>
              <a:rPr lang="en-US" sz="1600" b="1" dirty="0">
                <a:solidFill>
                  <a:srgbClr val="44546A"/>
                </a:solidFill>
                <a:latin typeface="Arial" panose="020B0604020202020204" pitchFamily="34" charset="0"/>
                <a:cs typeface="Arial" panose="020B0604020202020204" pitchFamily="34" charset="0"/>
              </a:rPr>
              <a:t>accelerate independence </a:t>
            </a:r>
            <a:r>
              <a:rPr lang="en-US" sz="1600" dirty="0">
                <a:solidFill>
                  <a:srgbClr val="44546A"/>
                </a:solidFill>
                <a:latin typeface="Arial" panose="020B0604020202020204" pitchFamily="34" charset="0"/>
                <a:cs typeface="Arial" panose="020B0604020202020204" pitchFamily="34" charset="0"/>
              </a:rPr>
              <a:t>from legacy entanglements</a:t>
            </a:r>
            <a:endParaRPr kumimoji="0" lang="en-US" sz="1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p:txBody>
      </p:sp>
      <p:sp>
        <p:nvSpPr>
          <p:cNvPr id="9" name="Content Placeholder 5">
            <a:extLst>
              <a:ext uri="{FF2B5EF4-FFF2-40B4-BE49-F238E27FC236}">
                <a16:creationId xmlns:a16="http://schemas.microsoft.com/office/drawing/2014/main" id="{2FAEB5D0-E3E8-45BD-8694-77D8318B99D5}"/>
              </a:ext>
            </a:extLst>
          </p:cNvPr>
          <p:cNvSpPr txBox="1">
            <a:spLocks/>
          </p:cNvSpPr>
          <p:nvPr/>
        </p:nvSpPr>
        <p:spPr>
          <a:xfrm>
            <a:off x="6159360" y="4396148"/>
            <a:ext cx="4526612" cy="2684565"/>
          </a:xfrm>
          <a:prstGeom prst="rect">
            <a:avLst/>
          </a:prstGeom>
        </p:spPr>
        <p:txBody>
          <a:bodyPr lIns="91440" tIns="45720" rIns="91440" bIns="45720" anchor="t"/>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226060" algn="l" defTabSz="457200" rtl="0" eaLnBrk="1" fontAlgn="auto" latinLnBrk="0" hangingPunct="1">
              <a:lnSpc>
                <a:spcPct val="100000"/>
              </a:lnSpc>
              <a:spcBef>
                <a:spcPts val="1200"/>
              </a:spcBef>
              <a:spcAft>
                <a:spcPts val="0"/>
              </a:spcAft>
              <a:buClrTx/>
              <a:buSzTx/>
              <a:buFont typeface="Arial"/>
              <a:buChar char="•"/>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C7339742-5CA6-DAA1-FA72-7193AC5C9FF1}"/>
              </a:ext>
            </a:extLst>
          </p:cNvPr>
          <p:cNvPicPr>
            <a:picLocks noChangeAspect="1"/>
          </p:cNvPicPr>
          <p:nvPr/>
        </p:nvPicPr>
        <p:blipFill>
          <a:blip r:embed="rId5"/>
          <a:stretch>
            <a:fillRect/>
          </a:stretch>
        </p:blipFill>
        <p:spPr>
          <a:xfrm rot="10800000">
            <a:off x="5018843" y="5884001"/>
            <a:ext cx="920212" cy="625732"/>
          </a:xfrm>
          <a:prstGeom prst="rect">
            <a:avLst/>
          </a:prstGeom>
        </p:spPr>
      </p:pic>
    </p:spTree>
    <p:extLst>
      <p:ext uri="{BB962C8B-B14F-4D97-AF65-F5344CB8AC3E}">
        <p14:creationId xmlns:p14="http://schemas.microsoft.com/office/powerpoint/2010/main" val="213518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7FC152C-A69E-0748-8450-AC11A0709463}"/>
              </a:ext>
            </a:extLst>
          </p:cNvPr>
          <p:cNvSpPr>
            <a:spLocks noGrp="1"/>
          </p:cNvSpPr>
          <p:nvPr>
            <p:ph type="body" sz="quarter" idx="10"/>
          </p:nvPr>
        </p:nvSpPr>
        <p:spPr>
          <a:xfrm>
            <a:off x="554539" y="558368"/>
            <a:ext cx="9601200" cy="501948"/>
          </a:xfrm>
        </p:spPr>
        <p:txBody>
          <a:bodyPr/>
          <a:lstStyle/>
          <a:p>
            <a:r>
              <a:rPr lang="en-US" dirty="0"/>
              <a:t>Disclaimer</a:t>
            </a:r>
          </a:p>
        </p:txBody>
      </p:sp>
      <p:sp>
        <p:nvSpPr>
          <p:cNvPr id="2" name="TextBox 1">
            <a:extLst>
              <a:ext uri="{FF2B5EF4-FFF2-40B4-BE49-F238E27FC236}">
                <a16:creationId xmlns:a16="http://schemas.microsoft.com/office/drawing/2014/main" id="{D0C324A8-5E75-0743-0D2F-C0AD8B7EFA44}"/>
              </a:ext>
            </a:extLst>
          </p:cNvPr>
          <p:cNvSpPr txBox="1"/>
          <p:nvPr/>
        </p:nvSpPr>
        <p:spPr>
          <a:xfrm>
            <a:off x="554539" y="1060316"/>
            <a:ext cx="10666034" cy="5583388"/>
          </a:xfrm>
          <a:prstGeom prst="rect">
            <a:avLst/>
          </a:prstGeom>
          <a:noFill/>
        </p:spPr>
        <p:txBody>
          <a:bodyPr wrap="square" rtlCol="0">
            <a:spAutoFit/>
          </a:bodyPr>
          <a:lstStyle/>
          <a:p>
            <a:pPr marL="0" marR="0">
              <a:lnSpc>
                <a:spcPct val="107000"/>
              </a:lnSpc>
              <a:spcBef>
                <a:spcPts val="0"/>
              </a:spcBef>
              <a:spcAft>
                <a:spcPts val="800"/>
              </a:spcAft>
            </a:pPr>
            <a:r>
              <a:rPr lang="en-US" sz="1200" b="1" dirty="0">
                <a:solidFill>
                  <a:schemeClr val="tx1">
                    <a:lumMod val="65000"/>
                    <a:lumOff val="35000"/>
                  </a:schemeClr>
                </a:solidFill>
                <a:effectLst/>
                <a:latin typeface="+mj-lt"/>
                <a:ea typeface="Calibri" panose="020F0502020204030204" pitchFamily="34" charset="0"/>
                <a:cs typeface="Times New Roman" panose="02020603050405020304" pitchFamily="18" charset="0"/>
              </a:rPr>
              <a:t>CAUTIONARY NOTE REGARDING FORWARD-LOOKING STATEMENTS </a:t>
            </a:r>
            <a:endParaRPr lang="en-US" sz="12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dirty="0">
                <a:effectLst/>
                <a:latin typeface="+mj-lt"/>
                <a:ea typeface="Calibri" panose="020F0502020204030204" pitchFamily="34" charset="0"/>
                <a:cs typeface="Times New Roman" panose="02020603050405020304" pitchFamily="18" charset="0"/>
              </a:rPr>
              <a:t>This presentation contains forward-looking statements within the meaning of federal securities laws, including, among others, any statements about our expectations, plans, intentions, strategies or prospects.  We generally use the words “may,” “will,” “expects,” “believes,” “anticipates,” “plans,” “estimates,” “projects,” “assumes,” “guides,” “targets,” “forecasts,” “sees,” “seeks,” “should,” “could,” “would,” “predicts,” “potential,” “strategy,” “future,” “opportunity,” “work toward,” “intends,” “guidance,” “confidence,” “positioned,” “design,” “strive,” “continue,” ”track,” “look forward to,” and similar expressions to identify forward-looking statements.  All statements other than statements of historical or current fact are, or may be deemed to be, forward-looking statements.  Such statements are based upon the current beliefs, expectations and assumptions of management and are subject to significant risks, uncertainties and changes in circumstances that could cause actual outcomes and results to differ materially from the forward-looking statements.  These risks, uncertainties and changes in circumstances include, but are not limited to:  the effects of the COVID-19 global pandemic and other adverse public health developments on the global economy, our business and operations and the business and operations of our suppliers and customers, including the deferral of elective procedures and our ability to collect accounts receivable; dependence on new product development, technological advances and innovation; shifts in the product category or regional sales mix of our products and services; supply and prices of raw materials and products; pricing pressures from competitors, customers, dental practices and insurance providers; changes in customer demand for our products and services caused by demographic changes or other factors; challenges relating to changes in and compliance with governmental laws and regulations affecting our US and international businesses, including regulations of the FDA and foreign government regulators, such as more stringent requirements for regulatory clearance of products; competition; the impact of healthcare reform measures; reductions in reimbursement levels by third-party payors; cost containment efforts sponsored by government agencies, legislative bodies, the private sector and healthcare group purchasing organizations, including the volume-based procurement process in China; control of costs and expenses; dependence on a limited number of suppliers for key raw materials and outsourced activities; the ability to obtain and maintain adequate intellectual property protection; breaches or failures of our information technology systems or products, including by cyberattack, unauthorized access or theft; the ability to retain the independent agents and distributors who market our products; our ability to attract, retain and develop the highly skilled employees we need to support our business; the effect of mergers and acquisitions on our relationships with customers, suppliers and lenders and on our operating results and businesses generally; a determination by the IRS that the distribution or certain related transactions should be treated as taxable transactions; financing transactions undertaken in connection with the separation and risks associated with additional indebtedness; the impact of the separation on our businesses and the risk that the separation and the results thereof may be more difficult, time-consuming and/or costly than expected, which could impact our relationships with customers, suppliers, employees and other business counterparties; restrictions on activities following the distribution in order to preserve the tax-free treatment of the distribution; the ability to form and implement alliances; changes in tax obligations arising from tax reform measures, including EU rules on state aid, or examinations by tax authorities; product liability, intellectual property and commercial litigation losses; changes in general industry and market conditions, including domestic and international growth rates; changes in general domestic and international economic conditions, including inflation and interest rate and currency exchange rate fluctuations; and the impact of the ongoing financial and political uncertainty on countries in the Euro zone on the ability to collect accounts receivable in affected countries.  You are cautioned not to rely on these forward-looking statements, since there can be no assurance that these forward-looking statements will prove to be accurate.  Forward-looking statements speak only as of the date they are made, and we expressly disclaim any intention or obligation to update or revise any forward-looking statements, whether as a result of new information, future events or otherwise. </a:t>
            </a:r>
          </a:p>
          <a:p>
            <a:pPr marL="0" marR="0">
              <a:lnSpc>
                <a:spcPct val="107000"/>
              </a:lnSpc>
              <a:spcBef>
                <a:spcPts val="0"/>
              </a:spcBef>
              <a:spcAft>
                <a:spcPts val="800"/>
              </a:spcAft>
            </a:pPr>
            <a:endParaRPr lang="en-US" sz="900" dirty="0">
              <a:latin typeface="+mj-lt"/>
              <a:ea typeface="Calibri" panose="020F0502020204030204" pitchFamily="34" charset="0"/>
              <a:cs typeface="Times New Roman" panose="02020603050405020304" pitchFamily="18" charset="0"/>
            </a:endParaRPr>
          </a:p>
          <a:p>
            <a:pPr>
              <a:lnSpc>
                <a:spcPct val="107000"/>
              </a:lnSpc>
              <a:spcAft>
                <a:spcPts val="800"/>
              </a:spcAft>
            </a:pPr>
            <a:r>
              <a:rPr lang="en-US" sz="1200" b="1" dirty="0">
                <a:solidFill>
                  <a:schemeClr val="tx1">
                    <a:lumMod val="65000"/>
                    <a:lumOff val="35000"/>
                  </a:schemeClr>
                </a:solidFill>
                <a:effectLst/>
                <a:latin typeface="+mj-lt"/>
                <a:ea typeface="Calibri" panose="020F0502020204030204" pitchFamily="34" charset="0"/>
                <a:cs typeface="Times New Roman" panose="02020603050405020304" pitchFamily="18" charset="0"/>
              </a:rPr>
              <a:t>FORWARD-LOOKING NON-GAAP FINANCIAL MEASURES</a:t>
            </a:r>
          </a:p>
          <a:p>
            <a:pPr>
              <a:lnSpc>
                <a:spcPct val="107000"/>
              </a:lnSpc>
              <a:spcAft>
                <a:spcPts val="800"/>
              </a:spcAft>
            </a:pPr>
            <a:r>
              <a:rPr lang="en-US" sz="900" b="0" i="0" dirty="0">
                <a:solidFill>
                  <a:srgbClr val="000000"/>
                </a:solidFill>
                <a:effectLst/>
              </a:rPr>
              <a:t>This presentation also includes certain forward-looking non-GAAP financial measures for the year ending December 31, 2023. We calculate forward-looking non-GAAP financial measures based on internal forecasts that omit certain amounts that would be included in GAAP financial measures. We have not provided quantitative reconciliations of these forward-looking non-GAAP financial measures to the most directly comparable forward-looking GAAP financial measures because the excluded items are not available on a prospective basis without unreasonable efforts. For example, the timing of certain transactions is difficult to predict because management’s plans may change. In addition, the company believes such reconciliations would imply a degree of precision and certainty that could be confusing to investors. It is probable that these forward-looking non-GAAP financial measures may be materially different from the corresponding GAAP financial measures.</a:t>
            </a:r>
            <a:r>
              <a:rPr lang="en-US" sz="900" b="1" dirty="0">
                <a:solidFill>
                  <a:schemeClr val="tx1">
                    <a:lumMod val="65000"/>
                    <a:lumOff val="35000"/>
                  </a:schemeClr>
                </a:solidFill>
                <a:effectLst/>
                <a:ea typeface="Calibri" panose="020F0502020204030204" pitchFamily="34" charset="0"/>
                <a:cs typeface="Times New Roman" panose="02020603050405020304" pitchFamily="18" charset="0"/>
              </a:rPr>
              <a:t> </a:t>
            </a:r>
            <a:endParaRPr lang="en-US" sz="900" dirty="0">
              <a:solidFill>
                <a:schemeClr val="tx1">
                  <a:lumMod val="65000"/>
                  <a:lumOff val="35000"/>
                </a:schemeClr>
              </a:solidFill>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dirty="0">
                <a:effectLst/>
                <a:latin typeface="+mj-l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288737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BCABFE-E1C6-1544-933E-DD41C3379E4C}"/>
              </a:ext>
            </a:extLst>
          </p:cNvPr>
          <p:cNvSpPr/>
          <p:nvPr/>
        </p:nvSpPr>
        <p:spPr>
          <a:xfrm>
            <a:off x="0" y="0"/>
            <a:ext cx="12192000" cy="766119"/>
          </a:xfrm>
          <a:prstGeom prst="rect">
            <a:avLst/>
          </a:prstGeom>
          <a:solidFill>
            <a:srgbClr val="0A2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51061E6-C8CF-4E4F-BD9B-86CC6EDDD965}"/>
              </a:ext>
            </a:extLst>
          </p:cNvPr>
          <p:cNvPicPr>
            <a:picLocks noChangeAspect="1"/>
          </p:cNvPicPr>
          <p:nvPr/>
        </p:nvPicPr>
        <p:blipFill rotWithShape="1">
          <a:blip r:embed="rId3">
            <a:extLst>
              <a:ext uri="{28A0092B-C50C-407E-A947-70E740481C1C}">
                <a14:useLocalDpi xmlns:a14="http://schemas.microsoft.com/office/drawing/2010/main" val="0"/>
              </a:ext>
            </a:extLst>
          </a:blip>
          <a:srcRect t="2118" b="8430"/>
          <a:stretch/>
        </p:blipFill>
        <p:spPr>
          <a:xfrm>
            <a:off x="0" y="729049"/>
            <a:ext cx="12191999" cy="6128951"/>
          </a:xfrm>
          <a:prstGeom prst="rect">
            <a:avLst/>
          </a:prstGeom>
        </p:spPr>
      </p:pic>
      <p:sp>
        <p:nvSpPr>
          <p:cNvPr id="21" name="TextBox 20">
            <a:extLst>
              <a:ext uri="{FF2B5EF4-FFF2-40B4-BE49-F238E27FC236}">
                <a16:creationId xmlns:a16="http://schemas.microsoft.com/office/drawing/2014/main" id="{F13770F3-228A-3F40-B122-F5504DD55FED}"/>
              </a:ext>
            </a:extLst>
          </p:cNvPr>
          <p:cNvSpPr txBox="1"/>
          <p:nvPr/>
        </p:nvSpPr>
        <p:spPr>
          <a:xfrm>
            <a:off x="628354" y="1406014"/>
            <a:ext cx="2794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DENTAL</a:t>
            </a:r>
          </a:p>
        </p:txBody>
      </p:sp>
      <p:sp>
        <p:nvSpPr>
          <p:cNvPr id="22" name="TextBox 21">
            <a:extLst>
              <a:ext uri="{FF2B5EF4-FFF2-40B4-BE49-F238E27FC236}">
                <a16:creationId xmlns:a16="http://schemas.microsoft.com/office/drawing/2014/main" id="{5F932CE9-BA4E-E345-84AA-4BD3A92A912E}"/>
              </a:ext>
            </a:extLst>
          </p:cNvPr>
          <p:cNvSpPr txBox="1"/>
          <p:nvPr/>
        </p:nvSpPr>
        <p:spPr>
          <a:xfrm>
            <a:off x="1581665" y="2152413"/>
            <a:ext cx="4155880" cy="584775"/>
          </a:xfrm>
          <a:prstGeom prst="rect">
            <a:avLst/>
          </a:prstGeom>
          <a:noFill/>
        </p:spPr>
        <p:txBody>
          <a:bodyPr wrap="square" rtlCol="0">
            <a:spAutoFit/>
          </a:bodyPr>
          <a:lstStyle/>
          <a:p>
            <a:pPr lvl="0">
              <a:spcBef>
                <a:spcPts val="2400"/>
              </a:spcBef>
              <a:spcAft>
                <a:spcPts val="600"/>
              </a:spcAft>
              <a:defRPr/>
            </a:pPr>
            <a:r>
              <a:rPr lang="en-US" sz="1600" dirty="0">
                <a:solidFill>
                  <a:schemeClr val="bg1"/>
                </a:solidFill>
                <a:latin typeface="Arial" panose="020B0604020202020204" pitchFamily="34" charset="0"/>
                <a:cs typeface="Arial" panose="020B0604020202020204" pitchFamily="34" charset="0"/>
              </a:rPr>
              <a:t>An estimated 8</a:t>
            </a:r>
            <a:r>
              <a:rPr lang="en-US" sz="1600" dirty="0">
                <a:solidFill>
                  <a:prstClr val="white"/>
                </a:solidFill>
                <a:latin typeface="Arial" panose="020B0604020202020204" pitchFamily="34" charset="0"/>
                <a:cs typeface="Arial" panose="020B0604020202020204" pitchFamily="34" charset="0"/>
              </a:rPr>
              <a:t> million US patients seek treatment for tooth loss annually</a:t>
            </a:r>
          </a:p>
        </p:txBody>
      </p:sp>
      <p:sp>
        <p:nvSpPr>
          <p:cNvPr id="23" name="Title 1">
            <a:extLst>
              <a:ext uri="{FF2B5EF4-FFF2-40B4-BE49-F238E27FC236}">
                <a16:creationId xmlns:a16="http://schemas.microsoft.com/office/drawing/2014/main" id="{34CEEB19-1A43-2F4D-96F5-4440E4E36737}"/>
              </a:ext>
            </a:extLst>
          </p:cNvPr>
          <p:cNvSpPr txBox="1">
            <a:spLocks/>
          </p:cNvSpPr>
          <p:nvPr/>
        </p:nvSpPr>
        <p:spPr>
          <a:xfrm>
            <a:off x="0" y="0"/>
            <a:ext cx="12192000" cy="744765"/>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Patient Conditions We Serve In Our Mission</a:t>
            </a:r>
          </a:p>
        </p:txBody>
      </p:sp>
      <p:sp>
        <p:nvSpPr>
          <p:cNvPr id="5" name="TextBox 4">
            <a:extLst>
              <a:ext uri="{FF2B5EF4-FFF2-40B4-BE49-F238E27FC236}">
                <a16:creationId xmlns:a16="http://schemas.microsoft.com/office/drawing/2014/main" id="{3C8D85C7-01D9-466B-857A-CA82B402D870}"/>
              </a:ext>
            </a:extLst>
          </p:cNvPr>
          <p:cNvSpPr txBox="1"/>
          <p:nvPr/>
        </p:nvSpPr>
        <p:spPr>
          <a:xfrm>
            <a:off x="6719917" y="1406014"/>
            <a:ext cx="2794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SPINE</a:t>
            </a: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6655058C-FF45-2F44-81D4-37557367C152}"/>
              </a:ext>
            </a:extLst>
          </p:cNvPr>
          <p:cNvSpPr txBox="1"/>
          <p:nvPr/>
        </p:nvSpPr>
        <p:spPr>
          <a:xfrm>
            <a:off x="616057" y="4940951"/>
            <a:ext cx="5096774" cy="707886"/>
          </a:xfrm>
          <a:prstGeom prst="rect">
            <a:avLst/>
          </a:prstGeom>
          <a:noFill/>
        </p:spPr>
        <p:txBody>
          <a:bodyPr wrap="square" rtlCol="0">
            <a:spAutoFit/>
          </a:bodyPr>
          <a:lstStyle/>
          <a:p>
            <a:pPr lvl="0">
              <a:spcBef>
                <a:spcPts val="600"/>
              </a:spcBef>
              <a:spcAft>
                <a:spcPts val="600"/>
              </a:spcAft>
              <a:defRPr/>
            </a:pPr>
            <a:r>
              <a:rPr lang="en-US" sz="2000" b="1" i="1">
                <a:solidFill>
                  <a:schemeClr val="bg1"/>
                </a:solidFill>
                <a:latin typeface="Arial" panose="020B0604020202020204" pitchFamily="34" charset="0"/>
                <a:cs typeface="Arial" panose="020B0604020202020204" pitchFamily="34" charset="0"/>
              </a:rPr>
              <a:t>We improve smiles, function, and confidence in daily life</a:t>
            </a:r>
          </a:p>
        </p:txBody>
      </p:sp>
      <p:sp>
        <p:nvSpPr>
          <p:cNvPr id="58" name="TextBox 57">
            <a:extLst>
              <a:ext uri="{FF2B5EF4-FFF2-40B4-BE49-F238E27FC236}">
                <a16:creationId xmlns:a16="http://schemas.microsoft.com/office/drawing/2014/main" id="{5EAF8FCD-6DE7-0341-AA33-B4497D4A3C93}"/>
              </a:ext>
            </a:extLst>
          </p:cNvPr>
          <p:cNvSpPr txBox="1"/>
          <p:nvPr/>
        </p:nvSpPr>
        <p:spPr>
          <a:xfrm>
            <a:off x="6699421" y="4940951"/>
            <a:ext cx="5096774" cy="707886"/>
          </a:xfrm>
          <a:prstGeom prst="rect">
            <a:avLst/>
          </a:prstGeom>
          <a:noFill/>
        </p:spPr>
        <p:txBody>
          <a:bodyPr wrap="square" rtlCol="0">
            <a:spAutoFit/>
          </a:bodyPr>
          <a:lstStyle/>
          <a:p>
            <a:pPr lvl="0">
              <a:spcBef>
                <a:spcPts val="600"/>
              </a:spcBef>
              <a:spcAft>
                <a:spcPts val="600"/>
              </a:spcAft>
              <a:defRPr/>
            </a:pPr>
            <a:r>
              <a:rPr lang="en-US" sz="2000" b="1" i="1">
                <a:solidFill>
                  <a:schemeClr val="bg1"/>
                </a:solidFill>
                <a:latin typeface="Arial" panose="020B0604020202020204" pitchFamily="34" charset="0"/>
                <a:cs typeface="Arial" panose="020B0604020202020204" pitchFamily="34" charset="0"/>
              </a:rPr>
              <a:t>We reduce pain, increase mobility, and restore function to daily life</a:t>
            </a:r>
          </a:p>
        </p:txBody>
      </p:sp>
      <p:sp>
        <p:nvSpPr>
          <p:cNvPr id="63" name="TextBox 62">
            <a:extLst>
              <a:ext uri="{FF2B5EF4-FFF2-40B4-BE49-F238E27FC236}">
                <a16:creationId xmlns:a16="http://schemas.microsoft.com/office/drawing/2014/main" id="{D13C0A22-DF6A-AB4C-8775-16FE5F0359F3}"/>
              </a:ext>
            </a:extLst>
          </p:cNvPr>
          <p:cNvSpPr txBox="1"/>
          <p:nvPr/>
        </p:nvSpPr>
        <p:spPr>
          <a:xfrm>
            <a:off x="1604319" y="4093656"/>
            <a:ext cx="4155880" cy="584775"/>
          </a:xfrm>
          <a:prstGeom prst="rect">
            <a:avLst/>
          </a:prstGeom>
          <a:noFill/>
        </p:spPr>
        <p:txBody>
          <a:bodyPr wrap="square" rtlCol="0">
            <a:spAutoFit/>
          </a:bodyPr>
          <a:lstStyle/>
          <a:p>
            <a:pPr marR="0" lvl="0" algn="l" defTabSz="914400" rtl="0" eaLnBrk="1" fontAlgn="auto" latinLnBrk="0" hangingPunct="1">
              <a:lnSpc>
                <a:spcPct val="100000"/>
              </a:lnSpc>
              <a:spcBef>
                <a:spcPts val="2400"/>
              </a:spcBef>
              <a:spcAft>
                <a:spcPts val="600"/>
              </a:spcAft>
              <a:buClrTx/>
              <a:buSzTx/>
              <a:tabLst/>
              <a:defRPr/>
            </a:pPr>
            <a:r>
              <a:rPr lang="en-US" sz="1600" noProof="0">
                <a:solidFill>
                  <a:prstClr val="white"/>
                </a:solidFill>
                <a:latin typeface="Arial" panose="020B0604020202020204" pitchFamily="34" charset="0"/>
                <a:cs typeface="Arial" panose="020B0604020202020204" pitchFamily="34" charset="0"/>
              </a:rPr>
              <a:t>Focus on i</a:t>
            </a:r>
            <a:r>
              <a:rPr kumimoji="0" lang="en-US" sz="1600" b="0" i="0" u="none" strike="noStrike" kern="1200" cap="none" spc="0" normalizeH="0" noProof="0">
                <a:ln>
                  <a:noFill/>
                </a:ln>
                <a:solidFill>
                  <a:schemeClr val="bg1"/>
                </a:solidFill>
                <a:effectLst/>
                <a:uLnTx/>
                <a:uFillTx/>
                <a:latin typeface="Arial" panose="020B0604020202020204" pitchFamily="34" charset="0"/>
                <a:ea typeface="+mn-ea"/>
                <a:cs typeface="Arial" panose="020B0604020202020204" pitchFamily="34" charset="0"/>
              </a:rPr>
              <a:t>ncreasing access to treatments with better </a:t>
            </a:r>
            <a:r>
              <a:rPr kumimoji="0" lang="en-US" sz="16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outcomes for patients</a:t>
            </a: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4" name="TextBox 63">
            <a:extLst>
              <a:ext uri="{FF2B5EF4-FFF2-40B4-BE49-F238E27FC236}">
                <a16:creationId xmlns:a16="http://schemas.microsoft.com/office/drawing/2014/main" id="{02F157EA-4B38-4147-A25E-0606A9C171F5}"/>
              </a:ext>
            </a:extLst>
          </p:cNvPr>
          <p:cNvSpPr txBox="1"/>
          <p:nvPr/>
        </p:nvSpPr>
        <p:spPr>
          <a:xfrm>
            <a:off x="1581665" y="3256649"/>
            <a:ext cx="4155880" cy="338554"/>
          </a:xfrm>
          <a:prstGeom prst="rect">
            <a:avLst/>
          </a:prstGeom>
          <a:noFill/>
        </p:spPr>
        <p:txBody>
          <a:bodyPr wrap="square" rtlCol="0">
            <a:spAutoFit/>
          </a:bodyPr>
          <a:lstStyle/>
          <a:p>
            <a:pPr lvl="0">
              <a:spcBef>
                <a:spcPts val="2400"/>
              </a:spcBef>
              <a:spcAft>
                <a:spcPts val="600"/>
              </a:spcAft>
              <a:defRPr/>
            </a:pPr>
            <a:r>
              <a:rPr lang="en-US" sz="1600">
                <a:solidFill>
                  <a:prstClr val="white"/>
                </a:solidFill>
                <a:latin typeface="Arial" panose="020B0604020202020204" pitchFamily="34" charset="0"/>
                <a:cs typeface="Arial" panose="020B0604020202020204" pitchFamily="34" charset="0"/>
              </a:rPr>
              <a:t>Only 25% receive tooth replacement</a:t>
            </a:r>
          </a:p>
        </p:txBody>
      </p:sp>
      <p:sp>
        <p:nvSpPr>
          <p:cNvPr id="65" name="TextBox 64">
            <a:extLst>
              <a:ext uri="{FF2B5EF4-FFF2-40B4-BE49-F238E27FC236}">
                <a16:creationId xmlns:a16="http://schemas.microsoft.com/office/drawing/2014/main" id="{D7300285-30DA-D64C-84E2-1FE25A50F3F6}"/>
              </a:ext>
            </a:extLst>
          </p:cNvPr>
          <p:cNvSpPr txBox="1"/>
          <p:nvPr/>
        </p:nvSpPr>
        <p:spPr>
          <a:xfrm>
            <a:off x="7636647" y="2152413"/>
            <a:ext cx="4155880" cy="584775"/>
          </a:xfrm>
          <a:prstGeom prst="rect">
            <a:avLst/>
          </a:prstGeom>
          <a:noFill/>
        </p:spPr>
        <p:txBody>
          <a:bodyPr wrap="square" rtlCol="0">
            <a:spAutoFit/>
          </a:bodyPr>
          <a:lstStyle/>
          <a:p>
            <a:pPr lvl="0">
              <a:spcBef>
                <a:spcPts val="2400"/>
              </a:spcBef>
              <a:spcAft>
                <a:spcPts val="600"/>
              </a:spcAft>
              <a:defRPr/>
            </a:pPr>
            <a:r>
              <a:rPr lang="en-US" sz="1600">
                <a:solidFill>
                  <a:prstClr val="white"/>
                </a:solidFill>
                <a:latin typeface="Arial" panose="020B0604020202020204" pitchFamily="34" charset="0"/>
                <a:cs typeface="Arial" panose="020B0604020202020204" pitchFamily="34" charset="0"/>
              </a:rPr>
              <a:t>Spine-related disability is the #1 reason people seek medical treatment</a:t>
            </a:r>
          </a:p>
        </p:txBody>
      </p:sp>
      <p:sp>
        <p:nvSpPr>
          <p:cNvPr id="69" name="TextBox 68">
            <a:extLst>
              <a:ext uri="{FF2B5EF4-FFF2-40B4-BE49-F238E27FC236}">
                <a16:creationId xmlns:a16="http://schemas.microsoft.com/office/drawing/2014/main" id="{85004276-28DD-BA49-AB5D-F109F97BC179}"/>
              </a:ext>
            </a:extLst>
          </p:cNvPr>
          <p:cNvSpPr txBox="1"/>
          <p:nvPr/>
        </p:nvSpPr>
        <p:spPr>
          <a:xfrm>
            <a:off x="7636647" y="4093655"/>
            <a:ext cx="4155880" cy="584775"/>
          </a:xfrm>
          <a:prstGeom prst="rect">
            <a:avLst/>
          </a:prstGeom>
          <a:noFill/>
        </p:spPr>
        <p:txBody>
          <a:bodyPr wrap="square" rtlCol="0">
            <a:spAutoFit/>
          </a:bodyPr>
          <a:lstStyle/>
          <a:p>
            <a:pPr lvl="0">
              <a:spcBef>
                <a:spcPts val="2400"/>
              </a:spcBef>
              <a:spcAft>
                <a:spcPts val="600"/>
              </a:spcAft>
              <a:defRPr/>
            </a:pPr>
            <a:r>
              <a:rPr lang="en-US" sz="1600">
                <a:solidFill>
                  <a:prstClr val="white"/>
                </a:solidFill>
                <a:latin typeface="Arial" panose="020B0604020202020204" pitchFamily="34" charset="0"/>
                <a:cs typeface="Arial" panose="020B0604020202020204" pitchFamily="34" charset="0"/>
              </a:rPr>
              <a:t>Focus on innovations that provide better outcomes for patients</a:t>
            </a:r>
            <a:endParaRPr lang="en-US" sz="1600" b="1" i="1">
              <a:solidFill>
                <a:prstClr val="white"/>
              </a:solidFill>
              <a:latin typeface="Arial" panose="020B0604020202020204" pitchFamily="34" charset="0"/>
              <a:cs typeface="Arial" panose="020B0604020202020204" pitchFamily="34" charset="0"/>
            </a:endParaRPr>
          </a:p>
        </p:txBody>
      </p:sp>
      <p:sp>
        <p:nvSpPr>
          <p:cNvPr id="70" name="TextBox 69">
            <a:extLst>
              <a:ext uri="{FF2B5EF4-FFF2-40B4-BE49-F238E27FC236}">
                <a16:creationId xmlns:a16="http://schemas.microsoft.com/office/drawing/2014/main" id="{8C35B6CB-C10D-F04B-86B0-BFEFB4AC2949}"/>
              </a:ext>
            </a:extLst>
          </p:cNvPr>
          <p:cNvSpPr txBox="1"/>
          <p:nvPr/>
        </p:nvSpPr>
        <p:spPr>
          <a:xfrm>
            <a:off x="7636647" y="3256649"/>
            <a:ext cx="4155880" cy="338554"/>
          </a:xfrm>
          <a:prstGeom prst="rect">
            <a:avLst/>
          </a:prstGeom>
          <a:noFill/>
        </p:spPr>
        <p:txBody>
          <a:bodyPr wrap="square" rtlCol="0">
            <a:spAutoFit/>
          </a:bodyPr>
          <a:lstStyle/>
          <a:p>
            <a:pPr lvl="0">
              <a:spcBef>
                <a:spcPts val="2400"/>
              </a:spcBef>
              <a:spcAft>
                <a:spcPts val="600"/>
              </a:spcAft>
              <a:defRPr/>
            </a:pPr>
            <a:r>
              <a:rPr lang="en-US" sz="1600">
                <a:solidFill>
                  <a:prstClr val="white"/>
                </a:solidFill>
                <a:latin typeface="Arial" panose="020B0604020202020204" pitchFamily="34" charset="0"/>
                <a:cs typeface="Arial" panose="020B0604020202020204" pitchFamily="34" charset="0"/>
              </a:rPr>
              <a:t>Clinical outcomes have room to improve </a:t>
            </a:r>
          </a:p>
        </p:txBody>
      </p:sp>
      <p:cxnSp>
        <p:nvCxnSpPr>
          <p:cNvPr id="18" name="Straight Connector 17">
            <a:extLst>
              <a:ext uri="{FF2B5EF4-FFF2-40B4-BE49-F238E27FC236}">
                <a16:creationId xmlns:a16="http://schemas.microsoft.com/office/drawing/2014/main" id="{7F58D44C-E9B0-124C-9CF1-FF1F058B3B8F}"/>
              </a:ext>
            </a:extLst>
          </p:cNvPr>
          <p:cNvCxnSpPr/>
          <p:nvPr/>
        </p:nvCxnSpPr>
        <p:spPr>
          <a:xfrm>
            <a:off x="1087395" y="2453125"/>
            <a:ext cx="0" cy="2051222"/>
          </a:xfrm>
          <a:prstGeom prst="line">
            <a:avLst/>
          </a:prstGeom>
          <a:ln w="28575" cap="flat" cmpd="sng" algn="ctr">
            <a:solidFill>
              <a:schemeClr val="bg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1" name="Straight Connector 70">
            <a:extLst>
              <a:ext uri="{FF2B5EF4-FFF2-40B4-BE49-F238E27FC236}">
                <a16:creationId xmlns:a16="http://schemas.microsoft.com/office/drawing/2014/main" id="{9936BDCA-E5D4-E940-ABCF-1519C61A07D2}"/>
              </a:ext>
            </a:extLst>
          </p:cNvPr>
          <p:cNvCxnSpPr/>
          <p:nvPr/>
        </p:nvCxnSpPr>
        <p:spPr>
          <a:xfrm>
            <a:off x="7125729" y="2453125"/>
            <a:ext cx="0" cy="2051222"/>
          </a:xfrm>
          <a:prstGeom prst="line">
            <a:avLst/>
          </a:prstGeom>
          <a:ln w="28575" cap="flat" cmpd="sng" algn="ctr">
            <a:solidFill>
              <a:schemeClr val="bg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66" name="Picture 65">
            <a:extLst>
              <a:ext uri="{FF2B5EF4-FFF2-40B4-BE49-F238E27FC236}">
                <a16:creationId xmlns:a16="http://schemas.microsoft.com/office/drawing/2014/main" id="{1DB19765-8859-AD4D-9C94-BEAD4CF1E944}"/>
              </a:ext>
            </a:extLst>
          </p:cNvPr>
          <p:cNvPicPr>
            <a:picLocks noChangeAspect="1"/>
          </p:cNvPicPr>
          <p:nvPr/>
        </p:nvPicPr>
        <p:blipFill>
          <a:blip r:embed="rId4"/>
          <a:stretch>
            <a:fillRect/>
          </a:stretch>
        </p:blipFill>
        <p:spPr>
          <a:xfrm>
            <a:off x="6781800" y="2097695"/>
            <a:ext cx="694210" cy="694210"/>
          </a:xfrm>
          <a:prstGeom prst="rect">
            <a:avLst/>
          </a:prstGeom>
        </p:spPr>
      </p:pic>
      <p:pic>
        <p:nvPicPr>
          <p:cNvPr id="67" name="Picture 66">
            <a:extLst>
              <a:ext uri="{FF2B5EF4-FFF2-40B4-BE49-F238E27FC236}">
                <a16:creationId xmlns:a16="http://schemas.microsoft.com/office/drawing/2014/main" id="{C2B8EBC3-4C38-1D42-B626-69B8934B7590}"/>
              </a:ext>
            </a:extLst>
          </p:cNvPr>
          <p:cNvPicPr>
            <a:picLocks noChangeAspect="1"/>
          </p:cNvPicPr>
          <p:nvPr/>
        </p:nvPicPr>
        <p:blipFill>
          <a:blip r:embed="rId5"/>
          <a:stretch>
            <a:fillRect/>
          </a:stretch>
        </p:blipFill>
        <p:spPr>
          <a:xfrm>
            <a:off x="6781800" y="3078821"/>
            <a:ext cx="694210" cy="694210"/>
          </a:xfrm>
          <a:prstGeom prst="rect">
            <a:avLst/>
          </a:prstGeom>
        </p:spPr>
      </p:pic>
      <p:pic>
        <p:nvPicPr>
          <p:cNvPr id="26" name="Picture 25">
            <a:extLst>
              <a:ext uri="{FF2B5EF4-FFF2-40B4-BE49-F238E27FC236}">
                <a16:creationId xmlns:a16="http://schemas.microsoft.com/office/drawing/2014/main" id="{FD2F786A-27C4-A141-B55E-0D30283AF3CB}"/>
              </a:ext>
            </a:extLst>
          </p:cNvPr>
          <p:cNvPicPr>
            <a:picLocks noChangeAspect="1"/>
          </p:cNvPicPr>
          <p:nvPr/>
        </p:nvPicPr>
        <p:blipFill>
          <a:blip r:embed="rId6"/>
          <a:stretch>
            <a:fillRect/>
          </a:stretch>
        </p:blipFill>
        <p:spPr>
          <a:xfrm>
            <a:off x="713517" y="2078131"/>
            <a:ext cx="733339" cy="733339"/>
          </a:xfrm>
          <a:prstGeom prst="rect">
            <a:avLst/>
          </a:prstGeom>
        </p:spPr>
      </p:pic>
      <p:pic>
        <p:nvPicPr>
          <p:cNvPr id="27" name="Picture 26">
            <a:extLst>
              <a:ext uri="{FF2B5EF4-FFF2-40B4-BE49-F238E27FC236}">
                <a16:creationId xmlns:a16="http://schemas.microsoft.com/office/drawing/2014/main" id="{9DD6E322-5F06-F74A-A16C-29360562AB99}"/>
              </a:ext>
            </a:extLst>
          </p:cNvPr>
          <p:cNvPicPr>
            <a:picLocks noChangeAspect="1"/>
          </p:cNvPicPr>
          <p:nvPr/>
        </p:nvPicPr>
        <p:blipFill>
          <a:blip r:embed="rId7"/>
          <a:stretch>
            <a:fillRect/>
          </a:stretch>
        </p:blipFill>
        <p:spPr>
          <a:xfrm>
            <a:off x="725873" y="3065435"/>
            <a:ext cx="720983" cy="720983"/>
          </a:xfrm>
          <a:prstGeom prst="rect">
            <a:avLst/>
          </a:prstGeom>
        </p:spPr>
      </p:pic>
      <p:pic>
        <p:nvPicPr>
          <p:cNvPr id="30" name="Picture 29">
            <a:extLst>
              <a:ext uri="{FF2B5EF4-FFF2-40B4-BE49-F238E27FC236}">
                <a16:creationId xmlns:a16="http://schemas.microsoft.com/office/drawing/2014/main" id="{94257865-7A6E-3140-BB73-254AC39BA342}"/>
              </a:ext>
            </a:extLst>
          </p:cNvPr>
          <p:cNvPicPr>
            <a:picLocks noChangeAspect="1"/>
          </p:cNvPicPr>
          <p:nvPr/>
        </p:nvPicPr>
        <p:blipFill>
          <a:blip r:embed="rId8"/>
          <a:stretch>
            <a:fillRect/>
          </a:stretch>
        </p:blipFill>
        <p:spPr>
          <a:xfrm>
            <a:off x="6779543" y="4021719"/>
            <a:ext cx="745696" cy="745696"/>
          </a:xfrm>
          <a:prstGeom prst="rect">
            <a:avLst/>
          </a:prstGeom>
        </p:spPr>
      </p:pic>
      <p:pic>
        <p:nvPicPr>
          <p:cNvPr id="72" name="Picture 71">
            <a:extLst>
              <a:ext uri="{FF2B5EF4-FFF2-40B4-BE49-F238E27FC236}">
                <a16:creationId xmlns:a16="http://schemas.microsoft.com/office/drawing/2014/main" id="{EEF2A505-4B51-6A4C-8797-19E51C2F1130}"/>
              </a:ext>
            </a:extLst>
          </p:cNvPr>
          <p:cNvPicPr>
            <a:picLocks noChangeAspect="1"/>
          </p:cNvPicPr>
          <p:nvPr/>
        </p:nvPicPr>
        <p:blipFill>
          <a:blip r:embed="rId9"/>
          <a:stretch>
            <a:fillRect/>
          </a:stretch>
        </p:blipFill>
        <p:spPr>
          <a:xfrm>
            <a:off x="723729" y="4019374"/>
            <a:ext cx="1019732" cy="733339"/>
          </a:xfrm>
          <a:prstGeom prst="rect">
            <a:avLst/>
          </a:prstGeom>
        </p:spPr>
      </p:pic>
    </p:spTree>
    <p:extLst>
      <p:ext uri="{BB962C8B-B14F-4D97-AF65-F5344CB8AC3E}">
        <p14:creationId xmlns:p14="http://schemas.microsoft.com/office/powerpoint/2010/main" val="1020603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8786CD-DD75-4391-8821-48107B7CCFD9}"/>
              </a:ext>
            </a:extLst>
          </p:cNvPr>
          <p:cNvPicPr>
            <a:picLocks noChangeAspect="1"/>
          </p:cNvPicPr>
          <p:nvPr/>
        </p:nvPicPr>
        <p:blipFill>
          <a:blip r:embed="rId3"/>
          <a:stretch>
            <a:fillRect/>
          </a:stretch>
        </p:blipFill>
        <p:spPr>
          <a:xfrm>
            <a:off x="1643185" y="3808357"/>
            <a:ext cx="8272989" cy="823031"/>
          </a:xfrm>
          <a:prstGeom prst="rect">
            <a:avLst/>
          </a:prstGeom>
        </p:spPr>
      </p:pic>
      <p:sp>
        <p:nvSpPr>
          <p:cNvPr id="70" name="Text Placeholder 3">
            <a:extLst>
              <a:ext uri="{FF2B5EF4-FFF2-40B4-BE49-F238E27FC236}">
                <a16:creationId xmlns:a16="http://schemas.microsoft.com/office/drawing/2014/main" id="{183D7E69-F763-77CB-032B-408E3C8369FE}"/>
              </a:ext>
            </a:extLst>
          </p:cNvPr>
          <p:cNvSpPr>
            <a:spLocks noGrp="1"/>
          </p:cNvSpPr>
          <p:nvPr>
            <p:ph type="body" sz="quarter" idx="10"/>
          </p:nvPr>
        </p:nvSpPr>
        <p:spPr>
          <a:xfrm>
            <a:off x="524289" y="315155"/>
            <a:ext cx="9600033" cy="668082"/>
          </a:xfrm>
        </p:spPr>
        <p:txBody>
          <a:bodyPr/>
          <a:lstStyle/>
          <a:p>
            <a:r>
              <a:rPr lang="en-US" sz="3200" dirty="0"/>
              <a:t>ZimVie at a Glance</a:t>
            </a:r>
          </a:p>
        </p:txBody>
      </p:sp>
      <p:pic>
        <p:nvPicPr>
          <p:cNvPr id="26" name="Picture 25">
            <a:extLst>
              <a:ext uri="{FF2B5EF4-FFF2-40B4-BE49-F238E27FC236}">
                <a16:creationId xmlns:a16="http://schemas.microsoft.com/office/drawing/2014/main" id="{87AA168D-0C84-F29B-7436-91CD90C8576C}"/>
              </a:ext>
            </a:extLst>
          </p:cNvPr>
          <p:cNvPicPr>
            <a:picLocks noChangeAspect="1"/>
          </p:cNvPicPr>
          <p:nvPr/>
        </p:nvPicPr>
        <p:blipFill>
          <a:blip r:embed="rId4"/>
          <a:stretch>
            <a:fillRect/>
          </a:stretch>
        </p:blipFill>
        <p:spPr>
          <a:xfrm rot="10800000">
            <a:off x="9204110" y="5877423"/>
            <a:ext cx="920212" cy="625732"/>
          </a:xfrm>
          <a:prstGeom prst="rect">
            <a:avLst/>
          </a:prstGeom>
        </p:spPr>
      </p:pic>
      <p:pic>
        <p:nvPicPr>
          <p:cNvPr id="3" name="Picture 2">
            <a:extLst>
              <a:ext uri="{FF2B5EF4-FFF2-40B4-BE49-F238E27FC236}">
                <a16:creationId xmlns:a16="http://schemas.microsoft.com/office/drawing/2014/main" id="{0E094268-606C-AD52-3CA8-EC862BC7CAB7}"/>
              </a:ext>
            </a:extLst>
          </p:cNvPr>
          <p:cNvPicPr>
            <a:picLocks noChangeAspect="1"/>
          </p:cNvPicPr>
          <p:nvPr/>
        </p:nvPicPr>
        <p:blipFill>
          <a:blip r:embed="rId5"/>
          <a:stretch>
            <a:fillRect/>
          </a:stretch>
        </p:blipFill>
        <p:spPr>
          <a:xfrm>
            <a:off x="1410890" y="1000822"/>
            <a:ext cx="914421" cy="621792"/>
          </a:xfrm>
          <a:prstGeom prst="rect">
            <a:avLst/>
          </a:prstGeom>
        </p:spPr>
      </p:pic>
      <p:sp>
        <p:nvSpPr>
          <p:cNvPr id="4" name="Rectangle 3">
            <a:extLst>
              <a:ext uri="{FF2B5EF4-FFF2-40B4-BE49-F238E27FC236}">
                <a16:creationId xmlns:a16="http://schemas.microsoft.com/office/drawing/2014/main" id="{F2F8082D-1898-9B5E-B510-1B5C9D8AA5B0}"/>
              </a:ext>
            </a:extLst>
          </p:cNvPr>
          <p:cNvSpPr/>
          <p:nvPr/>
        </p:nvSpPr>
        <p:spPr>
          <a:xfrm>
            <a:off x="1643185" y="2908679"/>
            <a:ext cx="8272566" cy="8234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BCF9446-0B6F-EA8C-D1E2-FD5732A9379A}"/>
              </a:ext>
            </a:extLst>
          </p:cNvPr>
          <p:cNvSpPr/>
          <p:nvPr/>
        </p:nvSpPr>
        <p:spPr>
          <a:xfrm>
            <a:off x="1643190" y="1110186"/>
            <a:ext cx="8272566" cy="8234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C5F6749-4EAC-C91B-2EA5-4997C04BA31B}"/>
              </a:ext>
            </a:extLst>
          </p:cNvPr>
          <p:cNvSpPr/>
          <p:nvPr/>
        </p:nvSpPr>
        <p:spPr>
          <a:xfrm>
            <a:off x="1643189" y="4701165"/>
            <a:ext cx="8272566" cy="7948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A97B7A5E-491C-8920-63EB-67939622006D}"/>
              </a:ext>
            </a:extLst>
          </p:cNvPr>
          <p:cNvSpPr/>
          <p:nvPr/>
        </p:nvSpPr>
        <p:spPr>
          <a:xfrm>
            <a:off x="1643185" y="5566964"/>
            <a:ext cx="8272570" cy="8234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BFB9FE5-DF9C-A9D6-F350-DCFA661F6D80}"/>
              </a:ext>
            </a:extLst>
          </p:cNvPr>
          <p:cNvSpPr txBox="1"/>
          <p:nvPr/>
        </p:nvSpPr>
        <p:spPr>
          <a:xfrm>
            <a:off x="1457764" y="1206635"/>
            <a:ext cx="2172586"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83E60"/>
                </a:solidFill>
                <a:effectLst/>
                <a:uLnTx/>
                <a:uFillTx/>
                <a:latin typeface="Arial" panose="020B0604020202020204" pitchFamily="34" charset="0"/>
                <a:ea typeface="+mn-ea"/>
                <a:cs typeface="Arial" panose="020B0604020202020204" pitchFamily="34" charset="0"/>
              </a:rPr>
              <a:t>~$20B </a:t>
            </a:r>
            <a:endParaRPr kumimoji="0" lang="en-US" sz="4000" b="1" i="0" u="none" strike="noStrike" kern="1200" cap="none" spc="0" normalizeH="0" baseline="0" noProof="0" dirty="0">
              <a:ln>
                <a:noFill/>
              </a:ln>
              <a:solidFill>
                <a:srgbClr val="61B6E2"/>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BA502E0D-0273-D5BD-33DF-EA2102E4E5C0}"/>
              </a:ext>
            </a:extLst>
          </p:cNvPr>
          <p:cNvSpPr txBox="1"/>
          <p:nvPr/>
        </p:nvSpPr>
        <p:spPr>
          <a:xfrm>
            <a:off x="3977950" y="1400310"/>
            <a:ext cx="5620262"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83E60"/>
                </a:solidFill>
                <a:effectLst/>
                <a:uLnTx/>
                <a:uFillTx/>
                <a:latin typeface="Arial" panose="020B0604020202020204" pitchFamily="34" charset="0"/>
                <a:ea typeface="+mn-ea"/>
                <a:cs typeface="Arial" panose="020B0604020202020204" pitchFamily="34" charset="0"/>
              </a:rPr>
              <a:t>Global Market</a:t>
            </a:r>
            <a:r>
              <a:rPr kumimoji="0" lang="en-US" sz="2000" b="1" i="0" u="none" strike="noStrike" kern="1200" cap="none" spc="0" normalizeH="0" baseline="0" noProof="0" dirty="0">
                <a:ln>
                  <a:noFill/>
                </a:ln>
                <a:solidFill>
                  <a:srgbClr val="61B6E2"/>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a:ln>
                  <a:noFill/>
                </a:ln>
                <a:solidFill>
                  <a:srgbClr val="083E60"/>
                </a:solidFill>
                <a:effectLst/>
                <a:uLnTx/>
                <a:uFillTx/>
                <a:latin typeface="Arial" panose="020B0604020202020204" pitchFamily="34" charset="0"/>
                <a:ea typeface="+mn-ea"/>
                <a:cs typeface="Arial" panose="020B0604020202020204" pitchFamily="34" charset="0"/>
              </a:rPr>
              <a:t>Opportunity</a:t>
            </a:r>
          </a:p>
        </p:txBody>
      </p:sp>
      <p:sp>
        <p:nvSpPr>
          <p:cNvPr id="11" name="TextBox 10">
            <a:extLst>
              <a:ext uri="{FF2B5EF4-FFF2-40B4-BE49-F238E27FC236}">
                <a16:creationId xmlns:a16="http://schemas.microsoft.com/office/drawing/2014/main" id="{3B014642-A9F8-0187-6369-8EC96E7D59E4}"/>
              </a:ext>
            </a:extLst>
          </p:cNvPr>
          <p:cNvSpPr txBox="1"/>
          <p:nvPr/>
        </p:nvSpPr>
        <p:spPr>
          <a:xfrm>
            <a:off x="3347081" y="3141806"/>
            <a:ext cx="5901717" cy="33855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83E60"/>
                </a:solidFill>
                <a:effectLst/>
                <a:uLnTx/>
                <a:uFillTx/>
                <a:latin typeface="Arial" panose="020B0604020202020204" pitchFamily="34" charset="0"/>
                <a:ea typeface="+mn-ea"/>
                <a:cs typeface="Arial" panose="020B0604020202020204" pitchFamily="34" charset="0"/>
              </a:rPr>
              <a:t>Market </a:t>
            </a:r>
            <a:r>
              <a:rPr lang="en-US" sz="2200" b="1" dirty="0">
                <a:solidFill>
                  <a:srgbClr val="083E60"/>
                </a:solidFill>
                <a:latin typeface="Arial" panose="020B0604020202020204" pitchFamily="34" charset="0"/>
                <a:cs typeface="Arial" panose="020B0604020202020204" pitchFamily="34" charset="0"/>
              </a:rPr>
              <a:t>Leader</a:t>
            </a:r>
            <a:r>
              <a:rPr kumimoji="0" lang="en-US" sz="2200" b="1" i="0" u="none" strike="noStrike" kern="1200" cap="none" spc="0" normalizeH="0" baseline="0" noProof="0" dirty="0">
                <a:ln>
                  <a:noFill/>
                </a:ln>
                <a:solidFill>
                  <a:srgbClr val="083E60"/>
                </a:solidFill>
                <a:effectLst/>
                <a:uLnTx/>
                <a:uFillTx/>
                <a:latin typeface="Arial" panose="020B0604020202020204" pitchFamily="34" charset="0"/>
                <a:ea typeface="+mn-ea"/>
                <a:cs typeface="Arial" panose="020B0604020202020204" pitchFamily="34" charset="0"/>
              </a:rPr>
              <a:t> </a:t>
            </a:r>
            <a:r>
              <a:rPr lang="en-US" sz="2200" b="1" dirty="0">
                <a:solidFill>
                  <a:srgbClr val="083E60"/>
                </a:solidFill>
                <a:latin typeface="Arial" panose="020B0604020202020204" pitchFamily="34" charset="0"/>
                <a:cs typeface="Arial" panose="020B0604020202020204" pitchFamily="34" charset="0"/>
              </a:rPr>
              <a:t>in </a:t>
            </a:r>
            <a:r>
              <a:rPr kumimoji="0" lang="en-US" sz="2200" b="1" i="0" u="none" strike="noStrike" kern="1200" cap="none" spc="0" normalizeH="0" baseline="0" noProof="0" dirty="0">
                <a:ln>
                  <a:noFill/>
                </a:ln>
                <a:solidFill>
                  <a:srgbClr val="083E60"/>
                </a:solidFill>
                <a:effectLst/>
                <a:uLnTx/>
                <a:uFillTx/>
                <a:latin typeface="Arial" panose="020B0604020202020204" pitchFamily="34" charset="0"/>
                <a:ea typeface="+mn-ea"/>
                <a:cs typeface="Arial" panose="020B0604020202020204" pitchFamily="34" charset="0"/>
              </a:rPr>
              <a:t>Cervical Disc Replacement</a:t>
            </a:r>
          </a:p>
        </p:txBody>
      </p:sp>
      <p:cxnSp>
        <p:nvCxnSpPr>
          <p:cNvPr id="16" name="Straight Connector 15">
            <a:extLst>
              <a:ext uri="{FF2B5EF4-FFF2-40B4-BE49-F238E27FC236}">
                <a16:creationId xmlns:a16="http://schemas.microsoft.com/office/drawing/2014/main" id="{488825D0-ECAF-946A-EB8E-DE0FF0F04DF2}"/>
              </a:ext>
            </a:extLst>
          </p:cNvPr>
          <p:cNvCxnSpPr>
            <a:cxnSpLocks/>
          </p:cNvCxnSpPr>
          <p:nvPr/>
        </p:nvCxnSpPr>
        <p:spPr>
          <a:xfrm>
            <a:off x="3830879" y="1161089"/>
            <a:ext cx="0" cy="646331"/>
          </a:xfrm>
          <a:prstGeom prst="line">
            <a:avLst/>
          </a:prstGeom>
          <a:ln w="38100">
            <a:solidFill>
              <a:srgbClr val="61B6E2"/>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8D30F27B-7B72-0B7C-EB5F-460F80179906}"/>
              </a:ext>
            </a:extLst>
          </p:cNvPr>
          <p:cNvCxnSpPr>
            <a:cxnSpLocks/>
          </p:cNvCxnSpPr>
          <p:nvPr/>
        </p:nvCxnSpPr>
        <p:spPr>
          <a:xfrm>
            <a:off x="3032953" y="5664658"/>
            <a:ext cx="0" cy="646331"/>
          </a:xfrm>
          <a:prstGeom prst="line">
            <a:avLst/>
          </a:prstGeom>
          <a:ln w="38100">
            <a:solidFill>
              <a:srgbClr val="61B6E2"/>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2CF212-BFFE-4FAD-B267-110386630312}"/>
              </a:ext>
            </a:extLst>
          </p:cNvPr>
          <p:cNvCxnSpPr>
            <a:cxnSpLocks/>
          </p:cNvCxnSpPr>
          <p:nvPr/>
        </p:nvCxnSpPr>
        <p:spPr>
          <a:xfrm>
            <a:off x="3032953" y="4793962"/>
            <a:ext cx="0" cy="646331"/>
          </a:xfrm>
          <a:prstGeom prst="line">
            <a:avLst/>
          </a:prstGeom>
          <a:ln w="38100">
            <a:solidFill>
              <a:srgbClr val="61B6E2"/>
            </a:solidFill>
          </a:ln>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BB2FC006-5BB3-A440-81E8-50F4E23CF26E}"/>
              </a:ext>
            </a:extLst>
          </p:cNvPr>
          <p:cNvSpPr/>
          <p:nvPr/>
        </p:nvSpPr>
        <p:spPr>
          <a:xfrm>
            <a:off x="1643185" y="2017205"/>
            <a:ext cx="8272566" cy="8234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 name="Straight Connector 22">
            <a:extLst>
              <a:ext uri="{FF2B5EF4-FFF2-40B4-BE49-F238E27FC236}">
                <a16:creationId xmlns:a16="http://schemas.microsoft.com/office/drawing/2014/main" id="{E05AE78D-86FB-7E6A-E211-E1AB8B451919}"/>
              </a:ext>
            </a:extLst>
          </p:cNvPr>
          <p:cNvCxnSpPr>
            <a:cxnSpLocks/>
          </p:cNvCxnSpPr>
          <p:nvPr/>
        </p:nvCxnSpPr>
        <p:spPr>
          <a:xfrm>
            <a:off x="3032953" y="3011077"/>
            <a:ext cx="0" cy="646331"/>
          </a:xfrm>
          <a:prstGeom prst="line">
            <a:avLst/>
          </a:prstGeom>
          <a:ln w="38100">
            <a:solidFill>
              <a:srgbClr val="61B6E2"/>
            </a:solidFill>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BC27A65C-5E3D-9487-B01D-D4658C3839AE}"/>
              </a:ext>
            </a:extLst>
          </p:cNvPr>
          <p:cNvSpPr txBox="1"/>
          <p:nvPr/>
        </p:nvSpPr>
        <p:spPr>
          <a:xfrm>
            <a:off x="2028533" y="5640143"/>
            <a:ext cx="619744"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30000" noProof="0" dirty="0">
                <a:ln>
                  <a:noFill/>
                </a:ln>
                <a:solidFill>
                  <a:srgbClr val="083E60"/>
                </a:solidFill>
                <a:effectLst/>
                <a:uLnTx/>
                <a:uFillTx/>
                <a:latin typeface="Arial" panose="020B0604020202020204" pitchFamily="34" charset="0"/>
                <a:ea typeface="+mn-ea"/>
                <a:cs typeface="Arial" panose="020B0604020202020204" pitchFamily="34" charset="0"/>
              </a:rPr>
              <a:t>#</a:t>
            </a:r>
            <a:r>
              <a:rPr kumimoji="0" lang="en-US" sz="4400" b="1" i="0" u="none" strike="noStrike" kern="1200" cap="none" spc="0" normalizeH="0" baseline="0" noProof="0" dirty="0">
                <a:ln>
                  <a:noFill/>
                </a:ln>
                <a:solidFill>
                  <a:srgbClr val="083E60"/>
                </a:solidFill>
                <a:effectLst/>
                <a:uLnTx/>
                <a:uFillTx/>
                <a:latin typeface="Arial" panose="020B0604020202020204" pitchFamily="34" charset="0"/>
                <a:ea typeface="+mn-ea"/>
                <a:cs typeface="Arial" panose="020B0604020202020204" pitchFamily="34" charset="0"/>
              </a:rPr>
              <a:t>4</a:t>
            </a:r>
            <a:endParaRPr kumimoji="0" lang="en-US" sz="4000" b="1" i="0" u="none" strike="noStrike" kern="1200" cap="none" spc="0" normalizeH="0" baseline="0" noProof="0" dirty="0">
              <a:ln>
                <a:noFill/>
              </a:ln>
              <a:solidFill>
                <a:srgbClr val="083E60"/>
              </a:solidFill>
              <a:effectLst/>
              <a:uLnTx/>
              <a:uFillTx/>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7276CCEE-1CD7-B338-9149-8BACDA2323EF}"/>
              </a:ext>
            </a:extLst>
          </p:cNvPr>
          <p:cNvSpPr txBox="1"/>
          <p:nvPr/>
        </p:nvSpPr>
        <p:spPr>
          <a:xfrm>
            <a:off x="3347081" y="5780893"/>
            <a:ext cx="5901717" cy="33855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83E60"/>
                </a:solidFill>
                <a:effectLst/>
                <a:uLnTx/>
                <a:uFillTx/>
                <a:latin typeface="Arial" panose="020B0604020202020204" pitchFamily="34" charset="0"/>
                <a:ea typeface="+mn-ea"/>
                <a:cs typeface="Arial" panose="020B0604020202020204" pitchFamily="34" charset="0"/>
              </a:rPr>
              <a:t>Market Leader in Premium Dental Implants</a:t>
            </a:r>
          </a:p>
        </p:txBody>
      </p:sp>
      <p:sp>
        <p:nvSpPr>
          <p:cNvPr id="29" name="TextBox 28">
            <a:extLst>
              <a:ext uri="{FF2B5EF4-FFF2-40B4-BE49-F238E27FC236}">
                <a16:creationId xmlns:a16="http://schemas.microsoft.com/office/drawing/2014/main" id="{023DED76-5369-4DC8-8444-EB3EF7F6DDA8}"/>
              </a:ext>
            </a:extLst>
          </p:cNvPr>
          <p:cNvSpPr txBox="1"/>
          <p:nvPr/>
        </p:nvSpPr>
        <p:spPr>
          <a:xfrm>
            <a:off x="1823609" y="2139466"/>
            <a:ext cx="1243931" cy="553998"/>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688B7"/>
                </a:solidFill>
                <a:effectLst/>
                <a:uLnTx/>
                <a:uFillTx/>
                <a:latin typeface="Arial" panose="020B0604020202020204" pitchFamily="34" charset="0"/>
                <a:ea typeface="+mn-ea"/>
                <a:cs typeface="Arial" panose="020B0604020202020204" pitchFamily="34" charset="0"/>
              </a:rPr>
              <a:t>~$8B </a:t>
            </a:r>
          </a:p>
        </p:txBody>
      </p:sp>
      <p:sp>
        <p:nvSpPr>
          <p:cNvPr id="30" name="TextBox 29">
            <a:extLst>
              <a:ext uri="{FF2B5EF4-FFF2-40B4-BE49-F238E27FC236}">
                <a16:creationId xmlns:a16="http://schemas.microsoft.com/office/drawing/2014/main" id="{77957135-F646-42CA-859D-F61F6F3F3CD1}"/>
              </a:ext>
            </a:extLst>
          </p:cNvPr>
          <p:cNvSpPr txBox="1"/>
          <p:nvPr/>
        </p:nvSpPr>
        <p:spPr>
          <a:xfrm>
            <a:off x="3082904" y="2104169"/>
            <a:ext cx="2491081"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83E60"/>
                </a:solidFill>
                <a:effectLst/>
                <a:uLnTx/>
                <a:uFillTx/>
                <a:latin typeface="Arial" panose="020B0604020202020204" pitchFamily="34" charset="0"/>
                <a:ea typeface="+mn-ea"/>
                <a:cs typeface="Arial" panose="020B0604020202020204" pitchFamily="34" charset="0"/>
              </a:rPr>
              <a:t>Global Tooth Replacement Market</a:t>
            </a:r>
          </a:p>
        </p:txBody>
      </p:sp>
      <p:cxnSp>
        <p:nvCxnSpPr>
          <p:cNvPr id="31" name="Straight Connector 30">
            <a:extLst>
              <a:ext uri="{FF2B5EF4-FFF2-40B4-BE49-F238E27FC236}">
                <a16:creationId xmlns:a16="http://schemas.microsoft.com/office/drawing/2014/main" id="{B21FF659-4553-4ED4-B49C-4D72A03488E9}"/>
              </a:ext>
            </a:extLst>
          </p:cNvPr>
          <p:cNvCxnSpPr>
            <a:cxnSpLocks/>
          </p:cNvCxnSpPr>
          <p:nvPr/>
        </p:nvCxnSpPr>
        <p:spPr>
          <a:xfrm>
            <a:off x="5703153" y="2066150"/>
            <a:ext cx="0" cy="646331"/>
          </a:xfrm>
          <a:prstGeom prst="line">
            <a:avLst/>
          </a:prstGeom>
          <a:ln w="38100">
            <a:solidFill>
              <a:srgbClr val="61B6E2"/>
            </a:solidFill>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2D8EBDD2-5E5F-4C96-B5AC-E37E7AC06B90}"/>
              </a:ext>
            </a:extLst>
          </p:cNvPr>
          <p:cNvSpPr txBox="1"/>
          <p:nvPr/>
        </p:nvSpPr>
        <p:spPr>
          <a:xfrm>
            <a:off x="5832322" y="2132247"/>
            <a:ext cx="1500411" cy="553998"/>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688B7"/>
                </a:solidFill>
                <a:effectLst/>
                <a:uLnTx/>
                <a:uFillTx/>
                <a:latin typeface="Arial" panose="020B0604020202020204" pitchFamily="34" charset="0"/>
                <a:ea typeface="+mn-ea"/>
                <a:cs typeface="Arial" panose="020B0604020202020204" pitchFamily="34" charset="0"/>
              </a:rPr>
              <a:t>~$12B </a:t>
            </a:r>
          </a:p>
        </p:txBody>
      </p:sp>
      <p:sp>
        <p:nvSpPr>
          <p:cNvPr id="33" name="TextBox 32">
            <a:extLst>
              <a:ext uri="{FF2B5EF4-FFF2-40B4-BE49-F238E27FC236}">
                <a16:creationId xmlns:a16="http://schemas.microsoft.com/office/drawing/2014/main" id="{E597C94E-49AD-46C5-B0FE-B6C17C5F63BE}"/>
              </a:ext>
            </a:extLst>
          </p:cNvPr>
          <p:cNvSpPr txBox="1"/>
          <p:nvPr/>
        </p:nvSpPr>
        <p:spPr>
          <a:xfrm>
            <a:off x="7332733" y="2114411"/>
            <a:ext cx="1931632"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83E60"/>
                </a:solidFill>
                <a:effectLst/>
                <a:uLnTx/>
                <a:uFillTx/>
                <a:latin typeface="Arial" panose="020B0604020202020204" pitchFamily="34" charset="0"/>
                <a:ea typeface="+mn-ea"/>
                <a:cs typeface="Arial" panose="020B0604020202020204" pitchFamily="34" charset="0"/>
              </a:rPr>
              <a:t>Global Spine Surgery Market</a:t>
            </a:r>
          </a:p>
        </p:txBody>
      </p:sp>
      <p:sp>
        <p:nvSpPr>
          <p:cNvPr id="34" name="TextBox 33">
            <a:extLst>
              <a:ext uri="{FF2B5EF4-FFF2-40B4-BE49-F238E27FC236}">
                <a16:creationId xmlns:a16="http://schemas.microsoft.com/office/drawing/2014/main" id="{6C8748D6-D316-9502-3F83-5666540C40B2}"/>
              </a:ext>
            </a:extLst>
          </p:cNvPr>
          <p:cNvSpPr txBox="1"/>
          <p:nvPr/>
        </p:nvSpPr>
        <p:spPr>
          <a:xfrm>
            <a:off x="2015134" y="2986562"/>
            <a:ext cx="580965"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30000" noProof="0" dirty="0">
                <a:ln>
                  <a:noFill/>
                </a:ln>
                <a:solidFill>
                  <a:srgbClr val="083E60"/>
                </a:solidFill>
                <a:effectLst/>
                <a:uLnTx/>
                <a:uFillTx/>
                <a:latin typeface="Arial" panose="020B0604020202020204" pitchFamily="34" charset="0"/>
                <a:ea typeface="+mn-ea"/>
                <a:cs typeface="Arial" panose="020B0604020202020204" pitchFamily="34" charset="0"/>
              </a:rPr>
              <a:t>#</a:t>
            </a:r>
            <a:r>
              <a:rPr kumimoji="0" lang="en-US" sz="4400" b="1" i="0" u="none" strike="noStrike" kern="1200" cap="none" spc="0" normalizeH="0" baseline="0" noProof="0" dirty="0">
                <a:ln>
                  <a:noFill/>
                </a:ln>
                <a:solidFill>
                  <a:srgbClr val="083E60"/>
                </a:solidFill>
                <a:effectLst/>
                <a:uLnTx/>
                <a:uFillTx/>
                <a:latin typeface="Arial" panose="020B0604020202020204" pitchFamily="34" charset="0"/>
                <a:ea typeface="+mn-ea"/>
                <a:cs typeface="Arial" panose="020B0604020202020204" pitchFamily="34" charset="0"/>
              </a:rPr>
              <a:t>1</a:t>
            </a:r>
            <a:endParaRPr kumimoji="0" lang="en-US" sz="4000" b="1" i="0" u="none" strike="noStrike" kern="1200" cap="none" spc="0" normalizeH="0" baseline="0" noProof="0" dirty="0">
              <a:ln>
                <a:noFill/>
              </a:ln>
              <a:solidFill>
                <a:srgbClr val="083E60"/>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94AB16C4-E4C7-B2D9-3945-3B44E463EC59}"/>
              </a:ext>
            </a:extLst>
          </p:cNvPr>
          <p:cNvSpPr txBox="1"/>
          <p:nvPr/>
        </p:nvSpPr>
        <p:spPr>
          <a:xfrm>
            <a:off x="3347081" y="4041633"/>
            <a:ext cx="6616733" cy="33855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83E60"/>
                </a:solidFill>
                <a:effectLst/>
                <a:uLnTx/>
                <a:uFillTx/>
                <a:latin typeface="Arial" panose="020B0604020202020204" pitchFamily="34" charset="0"/>
                <a:ea typeface="+mn-ea"/>
                <a:cs typeface="Arial" panose="020B0604020202020204" pitchFamily="34" charset="0"/>
              </a:rPr>
              <a:t>Market </a:t>
            </a:r>
            <a:r>
              <a:rPr lang="en-US" sz="2200" b="1" dirty="0">
                <a:solidFill>
                  <a:srgbClr val="083E60"/>
                </a:solidFill>
                <a:latin typeface="Arial" panose="020B0604020202020204" pitchFamily="34" charset="0"/>
                <a:cs typeface="Arial" panose="020B0604020202020204" pitchFamily="34" charset="0"/>
              </a:rPr>
              <a:t>Leader</a:t>
            </a:r>
            <a:r>
              <a:rPr kumimoji="0" lang="en-US" sz="2200" b="1" i="0" u="none" strike="noStrike" kern="1200" cap="none" spc="0" normalizeH="0" baseline="0" noProof="0" dirty="0">
                <a:ln>
                  <a:noFill/>
                </a:ln>
                <a:solidFill>
                  <a:srgbClr val="083E60"/>
                </a:solidFill>
                <a:effectLst/>
                <a:uLnTx/>
                <a:uFillTx/>
                <a:latin typeface="Arial" panose="020B0604020202020204" pitchFamily="34" charset="0"/>
                <a:ea typeface="+mn-ea"/>
                <a:cs typeface="Arial" panose="020B0604020202020204" pitchFamily="34" charset="0"/>
              </a:rPr>
              <a:t> </a:t>
            </a:r>
            <a:r>
              <a:rPr lang="en-US" sz="2200" b="1" dirty="0">
                <a:solidFill>
                  <a:srgbClr val="083E60"/>
                </a:solidFill>
                <a:latin typeface="Arial" panose="020B0604020202020204" pitchFamily="34" charset="0"/>
                <a:cs typeface="Arial" panose="020B0604020202020204" pitchFamily="34" charset="0"/>
              </a:rPr>
              <a:t>in </a:t>
            </a:r>
            <a:r>
              <a:rPr kumimoji="0" lang="en-US" sz="2200" b="1" i="0" u="none" strike="noStrike" kern="1200" cap="none" spc="0" normalizeH="0" baseline="0" noProof="0" dirty="0">
                <a:ln>
                  <a:noFill/>
                </a:ln>
                <a:solidFill>
                  <a:srgbClr val="083E60"/>
                </a:solidFill>
                <a:effectLst/>
                <a:uLnTx/>
                <a:uFillTx/>
                <a:latin typeface="Arial" panose="020B0604020202020204" pitchFamily="34" charset="0"/>
                <a:ea typeface="+mn-ea"/>
                <a:cs typeface="Arial" panose="020B0604020202020204" pitchFamily="34" charset="0"/>
              </a:rPr>
              <a:t>Vertebral Body Tethering</a:t>
            </a:r>
          </a:p>
        </p:txBody>
      </p:sp>
      <p:sp>
        <p:nvSpPr>
          <p:cNvPr id="27" name="TextBox 26">
            <a:extLst>
              <a:ext uri="{FF2B5EF4-FFF2-40B4-BE49-F238E27FC236}">
                <a16:creationId xmlns:a16="http://schemas.microsoft.com/office/drawing/2014/main" id="{8E324F65-4F28-0CA0-C1B2-039262AD0EA8}"/>
              </a:ext>
            </a:extLst>
          </p:cNvPr>
          <p:cNvSpPr txBox="1"/>
          <p:nvPr/>
        </p:nvSpPr>
        <p:spPr>
          <a:xfrm>
            <a:off x="2039594" y="3864887"/>
            <a:ext cx="580965"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30000" noProof="0" dirty="0">
                <a:ln>
                  <a:noFill/>
                </a:ln>
                <a:solidFill>
                  <a:srgbClr val="083E60"/>
                </a:solidFill>
                <a:effectLst/>
                <a:uLnTx/>
                <a:uFillTx/>
                <a:latin typeface="Arial" panose="020B0604020202020204" pitchFamily="34" charset="0"/>
                <a:ea typeface="+mn-ea"/>
                <a:cs typeface="Arial" panose="020B0604020202020204" pitchFamily="34" charset="0"/>
              </a:rPr>
              <a:t>#</a:t>
            </a:r>
            <a:r>
              <a:rPr kumimoji="0" lang="en-US" sz="4400" b="1" i="0" u="none" strike="noStrike" kern="1200" cap="none" spc="0" normalizeH="0" baseline="0" noProof="0" dirty="0">
                <a:ln>
                  <a:noFill/>
                </a:ln>
                <a:solidFill>
                  <a:srgbClr val="083E60"/>
                </a:solidFill>
                <a:effectLst/>
                <a:uLnTx/>
                <a:uFillTx/>
                <a:latin typeface="Arial" panose="020B0604020202020204" pitchFamily="34" charset="0"/>
                <a:ea typeface="+mn-ea"/>
                <a:cs typeface="Arial" panose="020B0604020202020204" pitchFamily="34" charset="0"/>
              </a:rPr>
              <a:t>1</a:t>
            </a:r>
            <a:endParaRPr kumimoji="0" lang="en-US" sz="4000" b="1" i="0" u="none" strike="noStrike" kern="1200" cap="none" spc="0" normalizeH="0" baseline="0" noProof="0" dirty="0">
              <a:ln>
                <a:noFill/>
              </a:ln>
              <a:solidFill>
                <a:srgbClr val="083E60"/>
              </a:solidFill>
              <a:effectLst/>
              <a:uLnTx/>
              <a:uFillTx/>
              <a:latin typeface="Arial" panose="020B0604020202020204" pitchFamily="34" charset="0"/>
              <a:ea typeface="+mn-ea"/>
              <a:cs typeface="Arial" panose="020B0604020202020204" pitchFamily="34" charset="0"/>
            </a:endParaRPr>
          </a:p>
        </p:txBody>
      </p:sp>
      <p:sp>
        <p:nvSpPr>
          <p:cNvPr id="35" name="TextBox 34">
            <a:extLst>
              <a:ext uri="{FF2B5EF4-FFF2-40B4-BE49-F238E27FC236}">
                <a16:creationId xmlns:a16="http://schemas.microsoft.com/office/drawing/2014/main" id="{B248F1FF-BFCA-B12B-2A57-DFEA8A5D4DE7}"/>
              </a:ext>
            </a:extLst>
          </p:cNvPr>
          <p:cNvSpPr txBox="1"/>
          <p:nvPr/>
        </p:nvSpPr>
        <p:spPr>
          <a:xfrm>
            <a:off x="2040579" y="4769649"/>
            <a:ext cx="619744"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30000" noProof="0" dirty="0">
                <a:ln>
                  <a:noFill/>
                </a:ln>
                <a:solidFill>
                  <a:srgbClr val="083E60"/>
                </a:solidFill>
                <a:effectLst/>
                <a:uLnTx/>
                <a:uFillTx/>
                <a:latin typeface="Arial" panose="020B0604020202020204" pitchFamily="34" charset="0"/>
                <a:ea typeface="+mn-ea"/>
                <a:cs typeface="Arial" panose="020B0604020202020204" pitchFamily="34" charset="0"/>
              </a:rPr>
              <a:t>#</a:t>
            </a:r>
            <a:r>
              <a:rPr kumimoji="0" lang="en-US" sz="4400" b="1" i="0" u="none" strike="noStrike" kern="1200" cap="none" spc="0" normalizeH="0" baseline="0" noProof="0" dirty="0">
                <a:ln>
                  <a:noFill/>
                </a:ln>
                <a:solidFill>
                  <a:srgbClr val="083E60"/>
                </a:solidFill>
                <a:effectLst/>
                <a:uLnTx/>
                <a:uFillTx/>
                <a:latin typeface="Arial" panose="020B0604020202020204" pitchFamily="34" charset="0"/>
                <a:ea typeface="+mn-ea"/>
                <a:cs typeface="Arial" panose="020B0604020202020204" pitchFamily="34" charset="0"/>
              </a:rPr>
              <a:t>2</a:t>
            </a:r>
            <a:endParaRPr kumimoji="0" lang="en-US" sz="4000" b="1" i="0" u="none" strike="noStrike" kern="1200" cap="none" spc="0" normalizeH="0" baseline="0" noProof="0" dirty="0">
              <a:ln>
                <a:noFill/>
              </a:ln>
              <a:solidFill>
                <a:srgbClr val="083E60"/>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E1157806-558F-E21A-1423-EFD1D8DCBB3F}"/>
              </a:ext>
            </a:extLst>
          </p:cNvPr>
          <p:cNvSpPr txBox="1"/>
          <p:nvPr/>
        </p:nvSpPr>
        <p:spPr>
          <a:xfrm>
            <a:off x="3361795" y="4912278"/>
            <a:ext cx="5157830" cy="33855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83E60"/>
                </a:solidFill>
                <a:effectLst/>
                <a:uLnTx/>
                <a:uFillTx/>
                <a:latin typeface="Arial" panose="020B0604020202020204" pitchFamily="34" charset="0"/>
                <a:ea typeface="+mn-ea"/>
                <a:cs typeface="Arial" panose="020B0604020202020204" pitchFamily="34" charset="0"/>
              </a:rPr>
              <a:t>Market </a:t>
            </a:r>
            <a:r>
              <a:rPr lang="en-US" sz="2200" b="1" dirty="0">
                <a:solidFill>
                  <a:srgbClr val="083E60"/>
                </a:solidFill>
                <a:latin typeface="Arial" panose="020B0604020202020204" pitchFamily="34" charset="0"/>
                <a:cs typeface="Arial" panose="020B0604020202020204" pitchFamily="34" charset="0"/>
              </a:rPr>
              <a:t>Leader</a:t>
            </a:r>
            <a:r>
              <a:rPr kumimoji="0" lang="en-US" sz="2200" b="1" i="0" u="none" strike="noStrike" kern="1200" cap="none" spc="0" normalizeH="0" baseline="0" noProof="0" dirty="0">
                <a:ln>
                  <a:noFill/>
                </a:ln>
                <a:solidFill>
                  <a:srgbClr val="083E60"/>
                </a:solidFill>
                <a:effectLst/>
                <a:uLnTx/>
                <a:uFillTx/>
                <a:latin typeface="Arial" panose="020B0604020202020204" pitchFamily="34" charset="0"/>
                <a:ea typeface="+mn-ea"/>
                <a:cs typeface="Arial" panose="020B0604020202020204" pitchFamily="34" charset="0"/>
              </a:rPr>
              <a:t> in </a:t>
            </a:r>
            <a:r>
              <a:rPr lang="en-US" sz="2200" b="1" dirty="0">
                <a:solidFill>
                  <a:srgbClr val="083E60"/>
                </a:solidFill>
                <a:latin typeface="Arial" panose="020B0604020202020204" pitchFamily="34" charset="0"/>
                <a:cs typeface="Arial" panose="020B0604020202020204" pitchFamily="34" charset="0"/>
              </a:rPr>
              <a:t>Dental Biomaterials</a:t>
            </a:r>
            <a:endParaRPr kumimoji="0" lang="en-US" sz="2200" b="1" i="0" u="none" strike="noStrike" kern="1200" cap="none" spc="0" normalizeH="0" baseline="0" noProof="0" dirty="0">
              <a:ln>
                <a:noFill/>
              </a:ln>
              <a:solidFill>
                <a:srgbClr val="083E60"/>
              </a:solidFill>
              <a:effectLst/>
              <a:uLnTx/>
              <a:uFillTx/>
              <a:latin typeface="Arial" panose="020B0604020202020204" pitchFamily="34" charset="0"/>
              <a:ea typeface="+mn-ea"/>
              <a:cs typeface="Arial" panose="020B0604020202020204" pitchFamily="34" charset="0"/>
            </a:endParaRPr>
          </a:p>
        </p:txBody>
      </p:sp>
      <p:cxnSp>
        <p:nvCxnSpPr>
          <p:cNvPr id="40" name="Straight Connector 39">
            <a:extLst>
              <a:ext uri="{FF2B5EF4-FFF2-40B4-BE49-F238E27FC236}">
                <a16:creationId xmlns:a16="http://schemas.microsoft.com/office/drawing/2014/main" id="{939240B9-D7DA-5FF8-88CA-632393746C8C}"/>
              </a:ext>
            </a:extLst>
          </p:cNvPr>
          <p:cNvCxnSpPr>
            <a:cxnSpLocks/>
          </p:cNvCxnSpPr>
          <p:nvPr/>
        </p:nvCxnSpPr>
        <p:spPr>
          <a:xfrm>
            <a:off x="3032953" y="3917084"/>
            <a:ext cx="0" cy="646331"/>
          </a:xfrm>
          <a:prstGeom prst="line">
            <a:avLst/>
          </a:prstGeom>
          <a:ln w="38100">
            <a:solidFill>
              <a:srgbClr val="61B6E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8519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2184699-DE4E-4B8D-AA40-4E216F1DB298}"/>
              </a:ext>
            </a:extLst>
          </p:cNvPr>
          <p:cNvSpPr txBox="1">
            <a:spLocks/>
          </p:cNvSpPr>
          <p:nvPr/>
        </p:nvSpPr>
        <p:spPr>
          <a:xfrm>
            <a:off x="1903020" y="2461155"/>
            <a:ext cx="9140174" cy="1935689"/>
          </a:xfrm>
          <a:prstGeom prst="rect">
            <a:avLst/>
          </a:prstGeom>
          <a:effectLst/>
        </p:spPr>
        <p:txBody>
          <a:bodyPr lIns="0" tIns="0" rIns="0" bIns="0" anchor="ctr"/>
          <a:lstStyle>
            <a:lvl1pPr algn="l" defTabSz="609585" rtl="0" eaLnBrk="1" latinLnBrk="0" hangingPunct="1">
              <a:lnSpc>
                <a:spcPct val="80000"/>
              </a:lnSpc>
              <a:spcBef>
                <a:spcPct val="0"/>
              </a:spcBef>
              <a:buNone/>
              <a:defRPr sz="4800" b="0" i="0" kern="1200" cap="none">
                <a:solidFill>
                  <a:srgbClr val="152E3C"/>
                </a:solidFill>
                <a:latin typeface="Arial"/>
                <a:ea typeface="+mj-ea"/>
                <a:cs typeface="Arial"/>
              </a:defRPr>
            </a:lvl1pPr>
          </a:lstStyle>
          <a:p>
            <a:pPr marL="460375" marR="0" lvl="0" indent="-460375" algn="l" defTabSz="609585" rtl="0" eaLnBrk="1" fontAlgn="auto" latinLnBrk="0" hangingPunct="1">
              <a:lnSpc>
                <a:spcPct val="80000"/>
              </a:lnSpc>
              <a:spcBef>
                <a:spcPct val="0"/>
              </a:spcBef>
              <a:spcAft>
                <a:spcPts val="0"/>
              </a:spcAft>
              <a:buClrTx/>
              <a:buSzTx/>
              <a:buFontTx/>
              <a:buNone/>
              <a:tabLst/>
              <a:defRPr/>
            </a:pPr>
            <a:r>
              <a:rPr kumimoji="0" lang="en-US" sz="3800" b="1" i="0" u="none" strike="noStrike" kern="1200" cap="none" spc="0" normalizeH="0" baseline="0" noProof="0" dirty="0">
                <a:ln>
                  <a:noFill/>
                </a:ln>
                <a:solidFill>
                  <a:schemeClr val="bg1"/>
                </a:solidFill>
                <a:effectLst/>
                <a:uLnTx/>
                <a:uFillTx/>
                <a:latin typeface="Arial"/>
                <a:ea typeface="+mj-ea"/>
                <a:cs typeface="Arial"/>
              </a:rPr>
              <a:t>Innovative Dental Portfolio</a:t>
            </a:r>
            <a:endParaRPr lang="en-US" sz="3800" b="1" i="0" u="none" strike="noStrike" kern="1200" cap="none" spc="0" normalizeH="0" baseline="0" noProof="0" dirty="0">
              <a:ln>
                <a:noFill/>
              </a:ln>
              <a:solidFill>
                <a:schemeClr val="bg1"/>
              </a:solidFill>
              <a:effectLst/>
              <a:uLnTx/>
              <a:uFillTx/>
              <a:latin typeface="Arial"/>
              <a:cs typeface="Arial"/>
            </a:endParaRPr>
          </a:p>
        </p:txBody>
      </p:sp>
      <p:pic>
        <p:nvPicPr>
          <p:cNvPr id="7" name="Picture 6">
            <a:extLst>
              <a:ext uri="{FF2B5EF4-FFF2-40B4-BE49-F238E27FC236}">
                <a16:creationId xmlns:a16="http://schemas.microsoft.com/office/drawing/2014/main" id="{B860BA3F-0E5F-224C-8A4A-4ABD332EAF3B}"/>
              </a:ext>
            </a:extLst>
          </p:cNvPr>
          <p:cNvPicPr>
            <a:picLocks noChangeAspect="1"/>
          </p:cNvPicPr>
          <p:nvPr/>
        </p:nvPicPr>
        <p:blipFill>
          <a:blip r:embed="rId3"/>
          <a:stretch>
            <a:fillRect/>
          </a:stretch>
        </p:blipFill>
        <p:spPr>
          <a:xfrm>
            <a:off x="1076814" y="3130559"/>
            <a:ext cx="606211" cy="596883"/>
          </a:xfrm>
          <a:prstGeom prst="rect">
            <a:avLst/>
          </a:prstGeom>
        </p:spPr>
      </p:pic>
      <p:pic>
        <p:nvPicPr>
          <p:cNvPr id="10" name="Picture 9">
            <a:extLst>
              <a:ext uri="{FF2B5EF4-FFF2-40B4-BE49-F238E27FC236}">
                <a16:creationId xmlns:a16="http://schemas.microsoft.com/office/drawing/2014/main" id="{7C92028F-07C6-472F-9E71-9B7EB40011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7787" y="6153518"/>
            <a:ext cx="1647177" cy="598974"/>
          </a:xfrm>
          <a:prstGeom prst="rect">
            <a:avLst/>
          </a:prstGeom>
        </p:spPr>
      </p:pic>
    </p:spTree>
    <p:extLst>
      <p:ext uri="{BB962C8B-B14F-4D97-AF65-F5344CB8AC3E}">
        <p14:creationId xmlns:p14="http://schemas.microsoft.com/office/powerpoint/2010/main" val="2226955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a:extLst>
              <a:ext uri="{FF2B5EF4-FFF2-40B4-BE49-F238E27FC236}">
                <a16:creationId xmlns:a16="http://schemas.microsoft.com/office/drawing/2014/main" id="{3B8EBE41-8845-4F60-A39A-9A50509F23A6}"/>
              </a:ext>
            </a:extLst>
          </p:cNvPr>
          <p:cNvPicPr>
            <a:picLocks noChangeAspect="1"/>
          </p:cNvPicPr>
          <p:nvPr/>
        </p:nvPicPr>
        <p:blipFill>
          <a:blip r:embed="rId6"/>
          <a:stretch>
            <a:fillRect/>
          </a:stretch>
        </p:blipFill>
        <p:spPr>
          <a:xfrm>
            <a:off x="561791" y="1179429"/>
            <a:ext cx="555989" cy="547434"/>
          </a:xfrm>
          <a:prstGeom prst="rect">
            <a:avLst/>
          </a:prstGeom>
        </p:spPr>
      </p:pic>
      <p:sp>
        <p:nvSpPr>
          <p:cNvPr id="81" name="Title 1">
            <a:extLst>
              <a:ext uri="{FF2B5EF4-FFF2-40B4-BE49-F238E27FC236}">
                <a16:creationId xmlns:a16="http://schemas.microsoft.com/office/drawing/2014/main" id="{C98637A2-AE32-4A11-BAC6-67379FC8D0C7}"/>
              </a:ext>
            </a:extLst>
          </p:cNvPr>
          <p:cNvSpPr txBox="1">
            <a:spLocks/>
          </p:cNvSpPr>
          <p:nvPr/>
        </p:nvSpPr>
        <p:spPr>
          <a:xfrm flipH="1">
            <a:off x="670763" y="1298315"/>
            <a:ext cx="3011357" cy="4858483"/>
          </a:xfrm>
          <a:prstGeom prst="round2DiagRect">
            <a:avLst/>
          </a:prstGeom>
          <a:solidFill>
            <a:schemeClr val="bg2"/>
          </a:solidFill>
        </p:spPr>
        <p:txBody>
          <a:bodyPr vert="horz" wrap="square" lIns="182880" tIns="91440" rIns="91440" bIns="91440" anchor="t" anchorCtr="0">
            <a:noAutofit/>
          </a:bodyPr>
          <a:lstStyle>
            <a:lvl1pPr algn="ctr" defTabSz="457200" rtl="0" fontAlgn="base">
              <a:spcBef>
                <a:spcPct val="0"/>
              </a:spcBef>
              <a:spcAft>
                <a:spcPct val="0"/>
              </a:spcAft>
              <a:defRPr sz="4400" kern="1200">
                <a:solidFill>
                  <a:schemeClr val="tx1"/>
                </a:solidFill>
                <a:latin typeface="Arial"/>
                <a:ea typeface="+mj-ea"/>
                <a:cs typeface="+mj-cs"/>
              </a:defRPr>
            </a:lvl1pPr>
            <a:lvl2pPr algn="ctr" defTabSz="457200" rtl="0" fontAlgn="base">
              <a:spcBef>
                <a:spcPct val="0"/>
              </a:spcBef>
              <a:spcAft>
                <a:spcPct val="0"/>
              </a:spcAft>
              <a:defRPr sz="4400">
                <a:solidFill>
                  <a:schemeClr val="tx1"/>
                </a:solidFill>
                <a:latin typeface="Arial" panose="020B0604020202020204" pitchFamily="34" charset="0"/>
              </a:defRPr>
            </a:lvl2pPr>
            <a:lvl3pPr algn="ctr" defTabSz="457200" rtl="0" fontAlgn="base">
              <a:spcBef>
                <a:spcPct val="0"/>
              </a:spcBef>
              <a:spcAft>
                <a:spcPct val="0"/>
              </a:spcAft>
              <a:defRPr sz="4400">
                <a:solidFill>
                  <a:schemeClr val="tx1"/>
                </a:solidFill>
                <a:latin typeface="Arial" panose="020B0604020202020204" pitchFamily="34" charset="0"/>
              </a:defRPr>
            </a:lvl3pPr>
            <a:lvl4pPr algn="ctr" defTabSz="457200" rtl="0" fontAlgn="base">
              <a:spcBef>
                <a:spcPct val="0"/>
              </a:spcBef>
              <a:spcAft>
                <a:spcPct val="0"/>
              </a:spcAft>
              <a:defRPr sz="4400">
                <a:solidFill>
                  <a:schemeClr val="tx1"/>
                </a:solidFill>
                <a:latin typeface="Arial" panose="020B0604020202020204" pitchFamily="34" charset="0"/>
              </a:defRPr>
            </a:lvl4pPr>
            <a:lvl5pPr algn="ctr" defTabSz="457200" rtl="0" fontAlgn="base">
              <a:spcBef>
                <a:spcPct val="0"/>
              </a:spcBef>
              <a:spcAft>
                <a:spcPct val="0"/>
              </a:spcAft>
              <a:defRPr sz="4400">
                <a:solidFill>
                  <a:schemeClr val="tx1"/>
                </a:solidFill>
                <a:latin typeface="Arial" panose="020B0604020202020204" pitchFamily="34" charset="0"/>
              </a:defRPr>
            </a:lvl5pPr>
            <a:lvl6pPr marL="457200" algn="ctr" defTabSz="457200" rtl="0" fontAlgn="base">
              <a:spcBef>
                <a:spcPct val="0"/>
              </a:spcBef>
              <a:spcAft>
                <a:spcPct val="0"/>
              </a:spcAft>
              <a:defRPr sz="4400">
                <a:solidFill>
                  <a:schemeClr val="tx1"/>
                </a:solidFill>
                <a:latin typeface="Arial" panose="020B0604020202020204" pitchFamily="34" charset="0"/>
              </a:defRPr>
            </a:lvl6pPr>
            <a:lvl7pPr marL="914400" algn="ctr" defTabSz="457200" rtl="0" fontAlgn="base">
              <a:spcBef>
                <a:spcPct val="0"/>
              </a:spcBef>
              <a:spcAft>
                <a:spcPct val="0"/>
              </a:spcAft>
              <a:defRPr sz="4400">
                <a:solidFill>
                  <a:schemeClr val="tx1"/>
                </a:solidFill>
                <a:latin typeface="Arial" panose="020B0604020202020204" pitchFamily="34" charset="0"/>
              </a:defRPr>
            </a:lvl7pPr>
            <a:lvl8pPr marL="1371600" algn="ctr" defTabSz="457200" rtl="0" fontAlgn="base">
              <a:spcBef>
                <a:spcPct val="0"/>
              </a:spcBef>
              <a:spcAft>
                <a:spcPct val="0"/>
              </a:spcAft>
              <a:defRPr sz="4400">
                <a:solidFill>
                  <a:schemeClr val="tx1"/>
                </a:solidFill>
                <a:latin typeface="Arial" panose="020B0604020202020204" pitchFamily="34" charset="0"/>
              </a:defRPr>
            </a:lvl8pPr>
            <a:lvl9pPr marL="1828800" algn="ctr" defTabSz="457200" rtl="0" fontAlgn="base">
              <a:spcBef>
                <a:spcPct val="0"/>
              </a:spcBef>
              <a:spcAft>
                <a:spcPct val="0"/>
              </a:spcAft>
              <a:defRPr sz="4400">
                <a:solidFill>
                  <a:schemeClr val="tx1"/>
                </a:solidFill>
                <a:latin typeface="Arial" panose="020B0604020202020204" pitchFamily="34" charset="0"/>
              </a:defRPr>
            </a:lvl9pPr>
          </a:lstStyle>
          <a:p>
            <a:pPr marL="0" marR="0" lvl="0" indent="0" algn="l" defTabSz="609585" rtl="0" eaLnBrk="1" fontAlgn="base" latinLnBrk="0" hangingPunct="1">
              <a:lnSpc>
                <a:spcPct val="100000"/>
              </a:lnSpc>
              <a:spcBef>
                <a:spcPct val="0"/>
              </a:spcBef>
              <a:spcAft>
                <a:spcPts val="600"/>
              </a:spcAft>
              <a:buClrTx/>
              <a:buSzTx/>
              <a:buFontTx/>
              <a:buNone/>
              <a:tabLst/>
              <a:defRPr/>
            </a:pPr>
            <a:endParaRPr kumimoji="0" lang="en-US" altLang="en-US" sz="22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j-ea"/>
              <a:cs typeface="+mj-cs"/>
            </a:endParaRPr>
          </a:p>
        </p:txBody>
      </p:sp>
      <p:graphicFrame>
        <p:nvGraphicFramePr>
          <p:cNvPr id="7" name="Object 6" hidden="1">
            <a:extLst>
              <a:ext uri="{FF2B5EF4-FFF2-40B4-BE49-F238E27FC236}">
                <a16:creationId xmlns:a16="http://schemas.microsoft.com/office/drawing/2014/main" id="{B8FF79EB-7871-4E89-825F-0C3D7343ACA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95" imgH="396" progId="TCLayout.ActiveDocument.1">
                  <p:embed/>
                </p:oleObj>
              </mc:Choice>
              <mc:Fallback>
                <p:oleObj name="think-cell Slide" r:id="rId7" imgW="395" imgH="396" progId="TCLayout.ActiveDocument.1">
                  <p:embed/>
                  <p:pic>
                    <p:nvPicPr>
                      <p:cNvPr id="7" name="Object 6" hidden="1">
                        <a:extLst>
                          <a:ext uri="{FF2B5EF4-FFF2-40B4-BE49-F238E27FC236}">
                            <a16:creationId xmlns:a16="http://schemas.microsoft.com/office/drawing/2014/main" id="{B8FF79EB-7871-4E89-825F-0C3D7343ACA7}"/>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066B3850-C602-4D91-AE4E-8BB5C69F82AD}"/>
              </a:ext>
            </a:extLst>
          </p:cNvPr>
          <p:cNvSpPr>
            <a:spLocks noGrp="1"/>
          </p:cNvSpPr>
          <p:nvPr>
            <p:ph type="body" sz="quarter" idx="10"/>
          </p:nvPr>
        </p:nvSpPr>
        <p:spPr>
          <a:xfrm>
            <a:off x="505394" y="458800"/>
            <a:ext cx="9601200" cy="1654175"/>
          </a:xfrm>
        </p:spPr>
        <p:txBody>
          <a:bodyPr/>
          <a:lstStyle/>
          <a:p>
            <a:r>
              <a:rPr lang="en-US" dirty="0"/>
              <a:t>Dental Business Overview</a:t>
            </a:r>
          </a:p>
        </p:txBody>
      </p:sp>
      <p:sp>
        <p:nvSpPr>
          <p:cNvPr id="88" name="TextBox 87">
            <a:extLst>
              <a:ext uri="{FF2B5EF4-FFF2-40B4-BE49-F238E27FC236}">
                <a16:creationId xmlns:a16="http://schemas.microsoft.com/office/drawing/2014/main" id="{052D21F7-094E-45E1-8EEB-7817E422789F}"/>
              </a:ext>
            </a:extLst>
          </p:cNvPr>
          <p:cNvSpPr txBox="1"/>
          <p:nvPr/>
        </p:nvSpPr>
        <p:spPr>
          <a:xfrm>
            <a:off x="9438287" y="2339361"/>
            <a:ext cx="178049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Full range of abutments, copings and analogs</a:t>
            </a:r>
          </a:p>
        </p:txBody>
      </p:sp>
      <p:sp>
        <p:nvSpPr>
          <p:cNvPr id="96" name="TextBox 95">
            <a:extLst>
              <a:ext uri="{FF2B5EF4-FFF2-40B4-BE49-F238E27FC236}">
                <a16:creationId xmlns:a16="http://schemas.microsoft.com/office/drawing/2014/main" id="{A8A3A76C-CC1D-469A-B852-A7DD0DB4E589}"/>
              </a:ext>
            </a:extLst>
          </p:cNvPr>
          <p:cNvSpPr txBox="1"/>
          <p:nvPr/>
        </p:nvSpPr>
        <p:spPr>
          <a:xfrm>
            <a:off x="6571680" y="3751779"/>
            <a:ext cx="97726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Puros</a:t>
            </a:r>
            <a:r>
              <a:rPr kumimoji="0" lang="en-US" sz="1100" b="0" i="1" u="none" strike="noStrike" kern="1200" cap="none" spc="0" normalizeH="0" baseline="3000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t>
            </a:r>
            <a:r>
              <a:rPr kumimoji="0" lang="en-US" sz="11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a:t>
            </a:r>
            <a:br>
              <a:rPr kumimoji="0" lang="en-US" sz="11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br>
            <a:r>
              <a:rPr kumimoji="0" lang="en-US" sz="11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Allograft</a:t>
            </a:r>
          </a:p>
        </p:txBody>
      </p:sp>
      <p:sp>
        <p:nvSpPr>
          <p:cNvPr id="97" name="TextBox 96">
            <a:extLst>
              <a:ext uri="{FF2B5EF4-FFF2-40B4-BE49-F238E27FC236}">
                <a16:creationId xmlns:a16="http://schemas.microsoft.com/office/drawing/2014/main" id="{9A18F7C9-CE37-4B05-A37E-0D64C0F994A1}"/>
              </a:ext>
            </a:extLst>
          </p:cNvPr>
          <p:cNvSpPr txBox="1"/>
          <p:nvPr/>
        </p:nvSpPr>
        <p:spPr>
          <a:xfrm>
            <a:off x="9925033" y="3738563"/>
            <a:ext cx="96826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Barrier</a:t>
            </a:r>
            <a:br>
              <a:rPr kumimoji="0" lang="en-US" sz="11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br>
            <a:r>
              <a:rPr kumimoji="0" lang="en-US" sz="11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Membranes</a:t>
            </a:r>
          </a:p>
        </p:txBody>
      </p:sp>
      <p:sp>
        <p:nvSpPr>
          <p:cNvPr id="98" name="TextBox 97">
            <a:extLst>
              <a:ext uri="{FF2B5EF4-FFF2-40B4-BE49-F238E27FC236}">
                <a16:creationId xmlns:a16="http://schemas.microsoft.com/office/drawing/2014/main" id="{C4A5C39F-D3DC-41A5-B14E-22FC63C0B9BF}"/>
              </a:ext>
            </a:extLst>
          </p:cNvPr>
          <p:cNvSpPr txBox="1"/>
          <p:nvPr/>
        </p:nvSpPr>
        <p:spPr>
          <a:xfrm>
            <a:off x="7725996" y="3774600"/>
            <a:ext cx="151598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Xenograft and synthetic bone grafts</a:t>
            </a:r>
          </a:p>
        </p:txBody>
      </p:sp>
      <p:pic>
        <p:nvPicPr>
          <p:cNvPr id="99" name="Picture 98">
            <a:extLst>
              <a:ext uri="{FF2B5EF4-FFF2-40B4-BE49-F238E27FC236}">
                <a16:creationId xmlns:a16="http://schemas.microsoft.com/office/drawing/2014/main" id="{15754A72-64C1-469B-9221-37A13E9925D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7787" t="29969" b="49139"/>
          <a:stretch/>
        </p:blipFill>
        <p:spPr>
          <a:xfrm>
            <a:off x="9915329" y="2827445"/>
            <a:ext cx="987669" cy="900112"/>
          </a:xfrm>
          <a:prstGeom prst="rect">
            <a:avLst/>
          </a:prstGeom>
        </p:spPr>
      </p:pic>
      <p:pic>
        <p:nvPicPr>
          <p:cNvPr id="100" name="Picture 99">
            <a:extLst>
              <a:ext uri="{FF2B5EF4-FFF2-40B4-BE49-F238E27FC236}">
                <a16:creationId xmlns:a16="http://schemas.microsoft.com/office/drawing/2014/main" id="{C131C898-E60B-4456-9094-7A82F47B72C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6714" t="29969" r="21401" b="49139"/>
          <a:stretch/>
        </p:blipFill>
        <p:spPr>
          <a:xfrm>
            <a:off x="7857840" y="2871951"/>
            <a:ext cx="1417711" cy="900112"/>
          </a:xfrm>
          <a:prstGeom prst="rect">
            <a:avLst/>
          </a:prstGeom>
        </p:spPr>
      </p:pic>
      <p:pic>
        <p:nvPicPr>
          <p:cNvPr id="101" name="Picture 100">
            <a:extLst>
              <a:ext uri="{FF2B5EF4-FFF2-40B4-BE49-F238E27FC236}">
                <a16:creationId xmlns:a16="http://schemas.microsoft.com/office/drawing/2014/main" id="{BF2300DA-543C-4E0D-9AA5-21982C60460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5704" t="29969" r="52411" b="49139"/>
          <a:stretch/>
        </p:blipFill>
        <p:spPr>
          <a:xfrm>
            <a:off x="6106549" y="2840589"/>
            <a:ext cx="1417711" cy="900112"/>
          </a:xfrm>
          <a:prstGeom prst="rect">
            <a:avLst/>
          </a:prstGeom>
        </p:spPr>
      </p:pic>
      <p:sp>
        <p:nvSpPr>
          <p:cNvPr id="107" name="TextBox 106">
            <a:extLst>
              <a:ext uri="{FF2B5EF4-FFF2-40B4-BE49-F238E27FC236}">
                <a16:creationId xmlns:a16="http://schemas.microsoft.com/office/drawing/2014/main" id="{85C29205-3BAC-4169-9E85-4AF838C99B10}"/>
              </a:ext>
            </a:extLst>
          </p:cNvPr>
          <p:cNvSpPr txBox="1"/>
          <p:nvPr/>
        </p:nvSpPr>
        <p:spPr>
          <a:xfrm>
            <a:off x="6084736" y="5182279"/>
            <a:ext cx="100276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BellaTek</a:t>
            </a:r>
            <a:r>
              <a:rPr kumimoji="0" lang="en-US" sz="1100" b="0" i="1" u="none" strike="noStrike" kern="1200" cap="none" spc="0" normalizeH="0" baseline="3000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t>
            </a:r>
            <a:r>
              <a:rPr kumimoji="0" lang="en-US" sz="11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System</a:t>
            </a:r>
          </a:p>
        </p:txBody>
      </p:sp>
      <p:sp>
        <p:nvSpPr>
          <p:cNvPr id="108" name="TextBox 107">
            <a:extLst>
              <a:ext uri="{FF2B5EF4-FFF2-40B4-BE49-F238E27FC236}">
                <a16:creationId xmlns:a16="http://schemas.microsoft.com/office/drawing/2014/main" id="{656929CC-9B57-43CC-A074-2A53B79E75FC}"/>
              </a:ext>
            </a:extLst>
          </p:cNvPr>
          <p:cNvSpPr txBox="1"/>
          <p:nvPr/>
        </p:nvSpPr>
        <p:spPr>
          <a:xfrm>
            <a:off x="10205253" y="5027904"/>
            <a:ext cx="89120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GenTek</a:t>
            </a:r>
            <a:r>
              <a:rPr kumimoji="0" lang="en-US" sz="11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t>
            </a:r>
            <a:br>
              <a:rPr kumimoji="0" lang="en-US" sz="11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br>
            <a:r>
              <a:rPr kumimoji="0" lang="en-US" sz="11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System</a:t>
            </a:r>
          </a:p>
        </p:txBody>
      </p:sp>
      <p:pic>
        <p:nvPicPr>
          <p:cNvPr id="109" name="Picture 108">
            <a:extLst>
              <a:ext uri="{FF2B5EF4-FFF2-40B4-BE49-F238E27FC236}">
                <a16:creationId xmlns:a16="http://schemas.microsoft.com/office/drawing/2014/main" id="{51FA7BC4-7EC3-405F-9F22-133116244F7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264" t="66468" r="66851" b="12640"/>
          <a:stretch/>
        </p:blipFill>
        <p:spPr>
          <a:xfrm>
            <a:off x="5926240" y="4428100"/>
            <a:ext cx="1412891" cy="897052"/>
          </a:xfrm>
          <a:prstGeom prst="rect">
            <a:avLst/>
          </a:prstGeom>
        </p:spPr>
      </p:pic>
      <p:pic>
        <p:nvPicPr>
          <p:cNvPr id="110" name="Picture 109">
            <a:extLst>
              <a:ext uri="{FF2B5EF4-FFF2-40B4-BE49-F238E27FC236}">
                <a16:creationId xmlns:a16="http://schemas.microsoft.com/office/drawing/2014/main" id="{33D49D6C-1142-4B46-8D1F-E3BAE6BC001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1733" t="61550" r="21117" b="17749"/>
          <a:stretch/>
        </p:blipFill>
        <p:spPr>
          <a:xfrm>
            <a:off x="9936726" y="4441358"/>
            <a:ext cx="1553575" cy="660958"/>
          </a:xfrm>
          <a:prstGeom prst="rect">
            <a:avLst/>
          </a:prstGeom>
        </p:spPr>
      </p:pic>
      <p:sp>
        <p:nvSpPr>
          <p:cNvPr id="111" name="TextBox 110">
            <a:extLst>
              <a:ext uri="{FF2B5EF4-FFF2-40B4-BE49-F238E27FC236}">
                <a16:creationId xmlns:a16="http://schemas.microsoft.com/office/drawing/2014/main" id="{4E510937-59A7-4C56-B3E3-93BE77530A41}"/>
              </a:ext>
            </a:extLst>
          </p:cNvPr>
          <p:cNvSpPr txBox="1"/>
          <p:nvPr/>
        </p:nvSpPr>
        <p:spPr>
          <a:xfrm>
            <a:off x="8927766" y="5702420"/>
            <a:ext cx="87314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SmileZ</a:t>
            </a:r>
            <a:r>
              <a:rPr kumimoji="0" lang="en-US" sz="11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Today®</a:t>
            </a:r>
          </a:p>
        </p:txBody>
      </p:sp>
      <p:pic>
        <p:nvPicPr>
          <p:cNvPr id="112" name="Picture 111">
            <a:extLst>
              <a:ext uri="{FF2B5EF4-FFF2-40B4-BE49-F238E27FC236}">
                <a16:creationId xmlns:a16="http://schemas.microsoft.com/office/drawing/2014/main" id="{F56933BA-158F-4A75-AE69-40531BB7537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5749" t="83653" r="42366" b="-4545"/>
          <a:stretch/>
        </p:blipFill>
        <p:spPr>
          <a:xfrm>
            <a:off x="8738842" y="5011874"/>
            <a:ext cx="1412891" cy="897052"/>
          </a:xfrm>
          <a:prstGeom prst="rect">
            <a:avLst/>
          </a:prstGeom>
        </p:spPr>
      </p:pic>
      <p:pic>
        <p:nvPicPr>
          <p:cNvPr id="55" name="Picture 54">
            <a:extLst>
              <a:ext uri="{FF2B5EF4-FFF2-40B4-BE49-F238E27FC236}">
                <a16:creationId xmlns:a16="http://schemas.microsoft.com/office/drawing/2014/main" id="{ACD9B610-063C-466E-8CB3-F709CF6FAE91}"/>
              </a:ext>
            </a:extLst>
          </p:cNvPr>
          <p:cNvPicPr>
            <a:picLocks noChangeAspect="1"/>
          </p:cNvPicPr>
          <p:nvPr/>
        </p:nvPicPr>
        <p:blipFill>
          <a:blip r:embed="rId14"/>
          <a:stretch>
            <a:fillRect/>
          </a:stretch>
        </p:blipFill>
        <p:spPr>
          <a:xfrm>
            <a:off x="7257568" y="5209533"/>
            <a:ext cx="578023" cy="627599"/>
          </a:xfrm>
          <a:prstGeom prst="rect">
            <a:avLst/>
          </a:prstGeom>
        </p:spPr>
      </p:pic>
      <p:sp>
        <p:nvSpPr>
          <p:cNvPr id="56" name="TextBox 55">
            <a:extLst>
              <a:ext uri="{FF2B5EF4-FFF2-40B4-BE49-F238E27FC236}">
                <a16:creationId xmlns:a16="http://schemas.microsoft.com/office/drawing/2014/main" id="{3E4EAE6D-DB87-485E-92C9-C1F5E60CF16B}"/>
              </a:ext>
            </a:extLst>
          </p:cNvPr>
          <p:cNvSpPr txBox="1"/>
          <p:nvPr/>
        </p:nvSpPr>
        <p:spPr>
          <a:xfrm>
            <a:off x="7077943" y="5785104"/>
            <a:ext cx="100276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Encode</a:t>
            </a:r>
            <a:r>
              <a:rPr kumimoji="0" lang="en-US" sz="1100" b="0" i="1" u="none" strike="noStrike" kern="1200" cap="none" spc="0" normalizeH="0" baseline="3000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System</a:t>
            </a:r>
          </a:p>
        </p:txBody>
      </p:sp>
      <p:sp>
        <p:nvSpPr>
          <p:cNvPr id="57" name="TextBox 56">
            <a:extLst>
              <a:ext uri="{FF2B5EF4-FFF2-40B4-BE49-F238E27FC236}">
                <a16:creationId xmlns:a16="http://schemas.microsoft.com/office/drawing/2014/main" id="{0CC04451-D0C0-4BB1-99DD-4713433B9A46}"/>
              </a:ext>
            </a:extLst>
          </p:cNvPr>
          <p:cNvSpPr txBox="1"/>
          <p:nvPr/>
        </p:nvSpPr>
        <p:spPr>
          <a:xfrm>
            <a:off x="7997881" y="5030423"/>
            <a:ext cx="112288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RealGUIDE</a:t>
            </a:r>
            <a:r>
              <a:rPr kumimoji="0" lang="en-US" sz="11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t>
            </a:r>
            <a:br>
              <a:rPr kumimoji="0" lang="en-US" sz="11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br>
            <a:r>
              <a:rPr kumimoji="0" lang="en-US" sz="11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Software</a:t>
            </a:r>
          </a:p>
        </p:txBody>
      </p:sp>
      <p:pic>
        <p:nvPicPr>
          <p:cNvPr id="58" name="Picture 57">
            <a:extLst>
              <a:ext uri="{FF2B5EF4-FFF2-40B4-BE49-F238E27FC236}">
                <a16:creationId xmlns:a16="http://schemas.microsoft.com/office/drawing/2014/main" id="{97233B7C-D5BC-42AF-B20B-DBD562AFE4A8}"/>
              </a:ext>
            </a:extLst>
          </p:cNvPr>
          <p:cNvPicPr>
            <a:picLocks noChangeAspect="1"/>
          </p:cNvPicPr>
          <p:nvPr/>
        </p:nvPicPr>
        <p:blipFill>
          <a:blip r:embed="rId15"/>
          <a:stretch>
            <a:fillRect/>
          </a:stretch>
        </p:blipFill>
        <p:spPr>
          <a:xfrm>
            <a:off x="8163623" y="4494309"/>
            <a:ext cx="757304" cy="519397"/>
          </a:xfrm>
          <a:prstGeom prst="rect">
            <a:avLst/>
          </a:prstGeom>
        </p:spPr>
      </p:pic>
      <p:pic>
        <p:nvPicPr>
          <p:cNvPr id="63" name="Picture 62">
            <a:extLst>
              <a:ext uri="{FF2B5EF4-FFF2-40B4-BE49-F238E27FC236}">
                <a16:creationId xmlns:a16="http://schemas.microsoft.com/office/drawing/2014/main" id="{8B6CAC08-D7EC-41DB-A43D-846EC8E8C5AC}"/>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3566" r="16615" b="79108"/>
          <a:stretch/>
        </p:blipFill>
        <p:spPr>
          <a:xfrm>
            <a:off x="9760654" y="1643274"/>
            <a:ext cx="1286491" cy="873372"/>
          </a:xfrm>
          <a:prstGeom prst="rect">
            <a:avLst/>
          </a:prstGeom>
        </p:spPr>
      </p:pic>
      <p:sp>
        <p:nvSpPr>
          <p:cNvPr id="74" name="Rectangle 73">
            <a:extLst>
              <a:ext uri="{FF2B5EF4-FFF2-40B4-BE49-F238E27FC236}">
                <a16:creationId xmlns:a16="http://schemas.microsoft.com/office/drawing/2014/main" id="{5F4A97A5-03CB-4FD9-BD8E-43ED5749F650}"/>
              </a:ext>
            </a:extLst>
          </p:cNvPr>
          <p:cNvSpPr/>
          <p:nvPr/>
        </p:nvSpPr>
        <p:spPr>
          <a:xfrm>
            <a:off x="4121712" y="1576366"/>
            <a:ext cx="1803456" cy="338554"/>
          </a:xfrm>
          <a:prstGeom prst="rect">
            <a:avLst/>
          </a:prstGeom>
        </p:spPr>
        <p:txBody>
          <a:bodyPr wrap="square" lIns="0">
            <a:spAutoFit/>
          </a:bodyPr>
          <a:lstStyle/>
          <a:p>
            <a:pPr marL="0" marR="0" lvl="0" indent="0" algn="l" defTabSz="609585"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51" normalizeH="0" baseline="0" noProof="0" dirty="0">
                <a:ln>
                  <a:noFill/>
                </a:ln>
                <a:solidFill>
                  <a:srgbClr val="083E60"/>
                </a:solidFill>
                <a:effectLst/>
                <a:uLnTx/>
                <a:uFillTx/>
                <a:latin typeface="Arial" panose="020B0604020202020204" pitchFamily="34" charset="0"/>
                <a:ea typeface="+mn-ea"/>
                <a:cs typeface="Arial" panose="020B0604020202020204" pitchFamily="34" charset="0"/>
              </a:rPr>
              <a:t>Dental Implants</a:t>
            </a:r>
          </a:p>
        </p:txBody>
      </p:sp>
      <p:graphicFrame>
        <p:nvGraphicFramePr>
          <p:cNvPr id="68" name="Chart 67">
            <a:extLst>
              <a:ext uri="{FF2B5EF4-FFF2-40B4-BE49-F238E27FC236}">
                <a16:creationId xmlns:a16="http://schemas.microsoft.com/office/drawing/2014/main" id="{CF73B081-ECE8-4B6F-A3F5-CC0798400832}"/>
              </a:ext>
            </a:extLst>
          </p:cNvPr>
          <p:cNvGraphicFramePr/>
          <p:nvPr>
            <p:custDataLst>
              <p:tags r:id="rId2"/>
            </p:custDataLst>
            <p:extLst>
              <p:ext uri="{D42A27DB-BD31-4B8C-83A1-F6EECF244321}">
                <p14:modId xmlns:p14="http://schemas.microsoft.com/office/powerpoint/2010/main" val="2008362581"/>
              </p:ext>
            </p:extLst>
          </p:nvPr>
        </p:nvGraphicFramePr>
        <p:xfrm>
          <a:off x="709675" y="1914303"/>
          <a:ext cx="2915368" cy="3885665"/>
        </p:xfrm>
        <a:graphic>
          <a:graphicData uri="http://schemas.openxmlformats.org/drawingml/2006/chart">
            <c:chart xmlns:c="http://schemas.openxmlformats.org/drawingml/2006/chart" xmlns:r="http://schemas.openxmlformats.org/officeDocument/2006/relationships" r:id="rId17"/>
          </a:graphicData>
        </a:graphic>
      </p:graphicFrame>
      <p:sp>
        <p:nvSpPr>
          <p:cNvPr id="72" name="TextBox 71">
            <a:extLst>
              <a:ext uri="{FF2B5EF4-FFF2-40B4-BE49-F238E27FC236}">
                <a16:creationId xmlns:a16="http://schemas.microsoft.com/office/drawing/2014/main" id="{10AA624A-3007-4F1C-B775-649E6565B5F5}"/>
              </a:ext>
            </a:extLst>
          </p:cNvPr>
          <p:cNvSpPr txBox="1"/>
          <p:nvPr/>
        </p:nvSpPr>
        <p:spPr>
          <a:xfrm>
            <a:off x="2374241" y="2391430"/>
            <a:ext cx="811067"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HSD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solidFill>
                  <a:prstClr val="white"/>
                </a:solidFill>
                <a:latin typeface="Arial" panose="020B0604020202020204" pitchFamily="34" charset="0"/>
                <a:cs typeface="Arial" panose="020B0604020202020204" pitchFamily="34" charset="0"/>
              </a:rPr>
              <a:t>G</a:t>
            </a:r>
            <a:r>
              <a:rPr kumimoji="0" lang="en-US" sz="105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rowth</a:t>
            </a:r>
            <a:endParaRPr kumimoji="0" lang="en-US"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3" name="TextBox 72">
            <a:extLst>
              <a:ext uri="{FF2B5EF4-FFF2-40B4-BE49-F238E27FC236}">
                <a16:creationId xmlns:a16="http://schemas.microsoft.com/office/drawing/2014/main" id="{1EABD565-3433-47A4-A658-166B0939557C}"/>
              </a:ext>
            </a:extLst>
          </p:cNvPr>
          <p:cNvSpPr txBox="1"/>
          <p:nvPr/>
        </p:nvSpPr>
        <p:spPr>
          <a:xfrm>
            <a:off x="2370823" y="2933735"/>
            <a:ext cx="811067"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MSD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Growth</a:t>
            </a:r>
          </a:p>
        </p:txBody>
      </p:sp>
      <p:sp>
        <p:nvSpPr>
          <p:cNvPr id="76" name="TextBox 75">
            <a:extLst>
              <a:ext uri="{FF2B5EF4-FFF2-40B4-BE49-F238E27FC236}">
                <a16:creationId xmlns:a16="http://schemas.microsoft.com/office/drawing/2014/main" id="{2337E25B-23A1-4D05-8253-689D1EEE0284}"/>
              </a:ext>
            </a:extLst>
          </p:cNvPr>
          <p:cNvSpPr txBox="1"/>
          <p:nvPr/>
        </p:nvSpPr>
        <p:spPr>
          <a:xfrm>
            <a:off x="2394303" y="4134891"/>
            <a:ext cx="811067"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LSD-MSD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solidFill>
                  <a:prstClr val="white"/>
                </a:solidFill>
                <a:latin typeface="Arial" panose="020B0604020202020204" pitchFamily="34" charset="0"/>
                <a:cs typeface="Arial" panose="020B0604020202020204" pitchFamily="34" charset="0"/>
              </a:rPr>
              <a:t>G</a:t>
            </a:r>
            <a:r>
              <a:rPr kumimoji="0" lang="en-US" sz="105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rowth</a:t>
            </a:r>
            <a:endParaRPr kumimoji="0" lang="en-US"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5" name="Rectangle 114">
            <a:extLst>
              <a:ext uri="{FF2B5EF4-FFF2-40B4-BE49-F238E27FC236}">
                <a16:creationId xmlns:a16="http://schemas.microsoft.com/office/drawing/2014/main" id="{4C5CFDD7-2D13-4C43-A204-828E57321399}"/>
              </a:ext>
            </a:extLst>
          </p:cNvPr>
          <p:cNvSpPr/>
          <p:nvPr/>
        </p:nvSpPr>
        <p:spPr>
          <a:xfrm>
            <a:off x="818011" y="2439419"/>
            <a:ext cx="129038" cy="101586"/>
          </a:xfrm>
          <a:prstGeom prst="rect">
            <a:avLst/>
          </a:prstGeom>
          <a:solidFill>
            <a:srgbClr val="245E8F"/>
          </a:solidFill>
          <a:ln>
            <a:solidFill>
              <a:srgbClr val="245E8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TextBox 118">
            <a:extLst>
              <a:ext uri="{FF2B5EF4-FFF2-40B4-BE49-F238E27FC236}">
                <a16:creationId xmlns:a16="http://schemas.microsoft.com/office/drawing/2014/main" id="{26C98DD4-E0DE-4ED6-A12E-FCB6C97BD7B1}"/>
              </a:ext>
            </a:extLst>
          </p:cNvPr>
          <p:cNvSpPr txBox="1"/>
          <p:nvPr/>
        </p:nvSpPr>
        <p:spPr>
          <a:xfrm>
            <a:off x="1018242" y="2477865"/>
            <a:ext cx="872265" cy="119252"/>
          </a:xfrm>
          <a:prstGeom prst="rect">
            <a:avLst/>
          </a:prstGeom>
          <a:noFill/>
        </p:spPr>
        <p:txBody>
          <a:bodyPr wrap="square" lIns="0" tIns="0" rIns="0" bIns="0" rtlCol="0">
            <a:spAutoFit/>
          </a:bodyPr>
          <a:lstStyle/>
          <a:p>
            <a:pPr marL="0" marR="0" lvl="0" indent="0" algn="l" defTabSz="914400" rtl="0" eaLnBrk="1" fontAlgn="auto" latinLnBrk="0" hangingPunct="1">
              <a:lnSpc>
                <a:spcPts val="9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Biomaterials</a:t>
            </a:r>
          </a:p>
        </p:txBody>
      </p:sp>
      <p:sp>
        <p:nvSpPr>
          <p:cNvPr id="138" name="Rectangle 137">
            <a:extLst>
              <a:ext uri="{FF2B5EF4-FFF2-40B4-BE49-F238E27FC236}">
                <a16:creationId xmlns:a16="http://schemas.microsoft.com/office/drawing/2014/main" id="{3E91772C-E0AD-4217-9825-4475570EC591}"/>
              </a:ext>
            </a:extLst>
          </p:cNvPr>
          <p:cNvSpPr/>
          <p:nvPr/>
        </p:nvSpPr>
        <p:spPr>
          <a:xfrm>
            <a:off x="818011" y="2247377"/>
            <a:ext cx="129038" cy="117689"/>
          </a:xfrm>
          <a:prstGeom prst="rect">
            <a:avLst/>
          </a:prstGeom>
          <a:solidFill>
            <a:srgbClr val="083E60"/>
          </a:solidFill>
          <a:ln>
            <a:solidFill>
              <a:srgbClr val="083E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5DFC0096-8E7C-4CC2-A679-31C96DD23E70}"/>
              </a:ext>
            </a:extLst>
          </p:cNvPr>
          <p:cNvSpPr/>
          <p:nvPr/>
        </p:nvSpPr>
        <p:spPr>
          <a:xfrm rot="5400000">
            <a:off x="811066" y="2615573"/>
            <a:ext cx="129038" cy="142927"/>
          </a:xfrm>
          <a:prstGeom prst="rect">
            <a:avLst/>
          </a:prstGeom>
          <a:solidFill>
            <a:srgbClr val="0383BF"/>
          </a:solidFill>
          <a:ln>
            <a:solidFill>
              <a:srgbClr val="0383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TextBox 139">
            <a:extLst>
              <a:ext uri="{FF2B5EF4-FFF2-40B4-BE49-F238E27FC236}">
                <a16:creationId xmlns:a16="http://schemas.microsoft.com/office/drawing/2014/main" id="{30940170-710A-46E2-B65B-8CC690F3FDEF}"/>
              </a:ext>
            </a:extLst>
          </p:cNvPr>
          <p:cNvSpPr txBox="1"/>
          <p:nvPr/>
        </p:nvSpPr>
        <p:spPr>
          <a:xfrm>
            <a:off x="1011175" y="2636788"/>
            <a:ext cx="113454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Digital Solutions</a:t>
            </a:r>
          </a:p>
        </p:txBody>
      </p:sp>
      <p:sp>
        <p:nvSpPr>
          <p:cNvPr id="141" name="TextBox 140">
            <a:extLst>
              <a:ext uri="{FF2B5EF4-FFF2-40B4-BE49-F238E27FC236}">
                <a16:creationId xmlns:a16="http://schemas.microsoft.com/office/drawing/2014/main" id="{3F2D60F8-5B34-445F-869B-1447D8501579}"/>
              </a:ext>
            </a:extLst>
          </p:cNvPr>
          <p:cNvSpPr txBox="1"/>
          <p:nvPr/>
        </p:nvSpPr>
        <p:spPr>
          <a:xfrm>
            <a:off x="1018242" y="2234328"/>
            <a:ext cx="1098775"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Dental Implants</a:t>
            </a:r>
          </a:p>
        </p:txBody>
      </p:sp>
      <p:sp>
        <p:nvSpPr>
          <p:cNvPr id="160" name="ObjectTitleWithLine">
            <a:extLst>
              <a:ext uri="{FF2B5EF4-FFF2-40B4-BE49-F238E27FC236}">
                <a16:creationId xmlns:a16="http://schemas.microsoft.com/office/drawing/2014/main" id="{36E2C3C6-1164-42C5-A9B6-4276F55896DA}"/>
              </a:ext>
            </a:extLst>
          </p:cNvPr>
          <p:cNvSpPr/>
          <p:nvPr>
            <p:custDataLst>
              <p:tags r:id="rId3"/>
            </p:custDataLst>
          </p:nvPr>
        </p:nvSpPr>
        <p:spPr>
          <a:xfrm>
            <a:off x="3948465" y="1050854"/>
            <a:ext cx="6452526" cy="348508"/>
          </a:xfrm>
          <a:prstGeom prst="roundRect">
            <a:avLst>
              <a:gd name="adj" fmla="val 0"/>
            </a:avLst>
          </a:prstGeom>
          <a:gradFill flip="none" rotWithShape="1">
            <a:gsLst>
              <a:gs pos="96000">
                <a:srgbClr val="6D6E6A">
                  <a:alpha val="0"/>
                  <a:lumMod val="60000"/>
                  <a:lumOff val="40000"/>
                </a:srgbClr>
              </a:gs>
              <a:gs pos="97000">
                <a:srgbClr val="6D6E6A">
                  <a:lumMod val="60000"/>
                  <a:lumOff val="40000"/>
                </a:srgbClr>
              </a:gs>
              <a:gs pos="100000">
                <a:srgbClr val="6D6E6A">
                  <a:lumMod val="60000"/>
                  <a:lumOff val="40000"/>
                </a:srgbClr>
              </a:gs>
            </a:gsLst>
            <a:lin ang="5400000" scaled="1"/>
            <a:tileRect/>
          </a:gradFill>
          <a:ln w="9525" cap="flat" cmpd="sng" algn="ctr">
            <a:noFill/>
            <a:prstDash val="solid"/>
          </a:ln>
          <a:effectLst/>
          <a:extLst>
            <a:ext uri="{91240B29-F687-4F45-9708-019B960494DF}">
              <a14:hiddenLine xmlns:a14="http://schemas.microsoft.com/office/drawing/2010/main" w="9525" cap="flat" cmpd="sng" algn="ctr">
                <a:solidFill>
                  <a:schemeClr val="tx2"/>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45720" bIns="27432" numCol="1" spcCol="0" rtlCol="0" fromWordArt="0" anchor="b" anchorCtr="0" forceAA="0" compatLnSpc="0">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spc="51" dirty="0">
                <a:solidFill>
                  <a:srgbClr val="0383BF"/>
                </a:solidFill>
                <a:latin typeface="Arial" panose="020B0604020202020204" pitchFamily="34" charset="0"/>
                <a:cs typeface="Arial" panose="020B0604020202020204" pitchFamily="34" charset="0"/>
              </a:rPr>
              <a:t>Key Products</a:t>
            </a:r>
          </a:p>
        </p:txBody>
      </p:sp>
      <p:sp>
        <p:nvSpPr>
          <p:cNvPr id="3" name="Rectangle 2">
            <a:extLst>
              <a:ext uri="{FF2B5EF4-FFF2-40B4-BE49-F238E27FC236}">
                <a16:creationId xmlns:a16="http://schemas.microsoft.com/office/drawing/2014/main" id="{A2682769-83FF-4308-B39F-7402CB28DFC0}"/>
              </a:ext>
            </a:extLst>
          </p:cNvPr>
          <p:cNvSpPr/>
          <p:nvPr/>
        </p:nvSpPr>
        <p:spPr>
          <a:xfrm>
            <a:off x="4165854" y="1983055"/>
            <a:ext cx="2220596" cy="646331"/>
          </a:xfrm>
          <a:prstGeom prst="rect">
            <a:avLst/>
          </a:prstGeom>
        </p:spPr>
        <p:txBody>
          <a:bodyPr wrap="square">
            <a:spAutoFit/>
          </a:bodyPr>
          <a:lstStyle/>
          <a:p>
            <a:pPr marL="115888" marR="0" lvl="0" indent="-115888" algn="l" defTabSz="914400" rtl="0" eaLnBrk="1" fontAlgn="auto" latinLnBrk="0" hangingPunct="1">
              <a:lnSpc>
                <a:spcPct val="100000"/>
              </a:lnSpc>
              <a:spcBef>
                <a:spcPts val="500"/>
              </a:spcBef>
              <a:spcAft>
                <a:spcPts val="0"/>
              </a:spcAft>
              <a:buClr>
                <a:srgbClr val="083E60"/>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Implants, surgical tools, abutments, restorative components</a:t>
            </a:r>
          </a:p>
        </p:txBody>
      </p:sp>
      <p:sp>
        <p:nvSpPr>
          <p:cNvPr id="61" name="Rectangle 60">
            <a:extLst>
              <a:ext uri="{FF2B5EF4-FFF2-40B4-BE49-F238E27FC236}">
                <a16:creationId xmlns:a16="http://schemas.microsoft.com/office/drawing/2014/main" id="{32DDFB8B-A355-4F0D-AB56-9D39366DB6D8}"/>
              </a:ext>
            </a:extLst>
          </p:cNvPr>
          <p:cNvSpPr/>
          <p:nvPr/>
        </p:nvSpPr>
        <p:spPr>
          <a:xfrm>
            <a:off x="4118804" y="2901275"/>
            <a:ext cx="1649734" cy="338554"/>
          </a:xfrm>
          <a:prstGeom prst="rect">
            <a:avLst/>
          </a:prstGeom>
        </p:spPr>
        <p:txBody>
          <a:bodyPr wrap="square" lIns="0">
            <a:spAutoFit/>
          </a:bodyPr>
          <a:lstStyle/>
          <a:p>
            <a:pPr marL="0" marR="0" lvl="0" indent="0" algn="l" defTabSz="609585" rtl="0" eaLnBrk="1" fontAlgn="auto" latinLnBrk="0" hangingPunct="1">
              <a:lnSpc>
                <a:spcPct val="100000"/>
              </a:lnSpc>
              <a:spcBef>
                <a:spcPts val="0"/>
              </a:spcBef>
              <a:spcAft>
                <a:spcPts val="600"/>
              </a:spcAft>
              <a:buClrTx/>
              <a:buSzTx/>
              <a:buFontTx/>
              <a:buNone/>
              <a:tabLst/>
              <a:defRPr/>
            </a:pPr>
            <a:r>
              <a:rPr lang="en-US" sz="1600" b="1" spc="51" dirty="0">
                <a:solidFill>
                  <a:srgbClr val="083E60"/>
                </a:solidFill>
                <a:latin typeface="Arial" panose="020B0604020202020204" pitchFamily="34" charset="0"/>
                <a:cs typeface="Arial" panose="020B0604020202020204" pitchFamily="34" charset="0"/>
              </a:rPr>
              <a:t>Biomaterials</a:t>
            </a:r>
          </a:p>
        </p:txBody>
      </p:sp>
      <p:sp>
        <p:nvSpPr>
          <p:cNvPr id="64" name="Rectangle 63">
            <a:extLst>
              <a:ext uri="{FF2B5EF4-FFF2-40B4-BE49-F238E27FC236}">
                <a16:creationId xmlns:a16="http://schemas.microsoft.com/office/drawing/2014/main" id="{95373584-DC28-4C19-9B1F-D6D6A8930C5D}"/>
              </a:ext>
            </a:extLst>
          </p:cNvPr>
          <p:cNvSpPr/>
          <p:nvPr/>
        </p:nvSpPr>
        <p:spPr>
          <a:xfrm>
            <a:off x="4121185" y="3342926"/>
            <a:ext cx="2149469" cy="959237"/>
          </a:xfrm>
          <a:prstGeom prst="rect">
            <a:avLst/>
          </a:prstGeom>
        </p:spPr>
        <p:txBody>
          <a:bodyPr wrap="square">
            <a:spAutoFit/>
          </a:bodyPr>
          <a:lstStyle/>
          <a:p>
            <a:pPr marL="115888" marR="0" lvl="0" indent="-115888" algn="l" defTabSz="914400" rtl="0" eaLnBrk="1" fontAlgn="auto" latinLnBrk="0" hangingPunct="1">
              <a:lnSpc>
                <a:spcPct val="100000"/>
              </a:lnSpc>
              <a:spcBef>
                <a:spcPts val="500"/>
              </a:spcBef>
              <a:spcAft>
                <a:spcPts val="0"/>
              </a:spcAft>
              <a:buClr>
                <a:srgbClr val="245E8F"/>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Bone graft substitutes</a:t>
            </a:r>
          </a:p>
          <a:p>
            <a:pPr marL="115888" marR="0" lvl="0" indent="-115888" algn="l" defTabSz="914400" rtl="0" eaLnBrk="1" fontAlgn="auto" latinLnBrk="0" hangingPunct="1">
              <a:lnSpc>
                <a:spcPct val="100000"/>
              </a:lnSpc>
              <a:spcBef>
                <a:spcPts val="500"/>
              </a:spcBef>
              <a:spcAft>
                <a:spcPts val="0"/>
              </a:spcAft>
              <a:buClr>
                <a:srgbClr val="245E8F"/>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Membranes </a:t>
            </a:r>
          </a:p>
          <a:p>
            <a:pPr marL="115888" marR="0" lvl="0" indent="-115888" algn="l" defTabSz="914400" rtl="0" eaLnBrk="1" fontAlgn="auto" latinLnBrk="0" hangingPunct="1">
              <a:lnSpc>
                <a:spcPct val="100000"/>
              </a:lnSpc>
              <a:spcBef>
                <a:spcPts val="500"/>
              </a:spcBef>
              <a:spcAft>
                <a:spcPts val="0"/>
              </a:spcAft>
              <a:buClr>
                <a:srgbClr val="245E8F"/>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Tissue regenerative products</a:t>
            </a:r>
          </a:p>
        </p:txBody>
      </p:sp>
      <p:sp>
        <p:nvSpPr>
          <p:cNvPr id="65" name="Rectangle 64">
            <a:extLst>
              <a:ext uri="{FF2B5EF4-FFF2-40B4-BE49-F238E27FC236}">
                <a16:creationId xmlns:a16="http://schemas.microsoft.com/office/drawing/2014/main" id="{08BC09BF-C0E4-4233-9F60-561439E3FD57}"/>
              </a:ext>
            </a:extLst>
          </p:cNvPr>
          <p:cNvSpPr/>
          <p:nvPr/>
        </p:nvSpPr>
        <p:spPr>
          <a:xfrm>
            <a:off x="4118803" y="4487264"/>
            <a:ext cx="1970325" cy="338554"/>
          </a:xfrm>
          <a:prstGeom prst="rect">
            <a:avLst/>
          </a:prstGeom>
        </p:spPr>
        <p:txBody>
          <a:bodyPr wrap="square" lIns="0">
            <a:spAutoFit/>
          </a:bodyPr>
          <a:lstStyle/>
          <a:p>
            <a:pPr marL="0" marR="0" lvl="0" indent="0" algn="l" defTabSz="609585" rtl="0" eaLnBrk="1" fontAlgn="auto" latinLnBrk="0" hangingPunct="1">
              <a:lnSpc>
                <a:spcPct val="100000"/>
              </a:lnSpc>
              <a:spcBef>
                <a:spcPts val="0"/>
              </a:spcBef>
              <a:spcAft>
                <a:spcPts val="600"/>
              </a:spcAft>
              <a:buClrTx/>
              <a:buSzTx/>
              <a:buFontTx/>
              <a:buNone/>
              <a:tabLst/>
              <a:defRPr/>
            </a:pPr>
            <a:r>
              <a:rPr lang="en-US" sz="1600" b="1" spc="51" dirty="0">
                <a:solidFill>
                  <a:srgbClr val="083E60"/>
                </a:solidFill>
                <a:latin typeface="Arial" panose="020B0604020202020204" pitchFamily="34" charset="0"/>
                <a:cs typeface="Arial" panose="020B0604020202020204" pitchFamily="34" charset="0"/>
              </a:rPr>
              <a:t>Digital Solutions</a:t>
            </a:r>
          </a:p>
        </p:txBody>
      </p:sp>
      <p:sp>
        <p:nvSpPr>
          <p:cNvPr id="67" name="Rectangle 66">
            <a:extLst>
              <a:ext uri="{FF2B5EF4-FFF2-40B4-BE49-F238E27FC236}">
                <a16:creationId xmlns:a16="http://schemas.microsoft.com/office/drawing/2014/main" id="{BFAE4F8F-7797-489C-92E3-CC740778123D}"/>
              </a:ext>
            </a:extLst>
          </p:cNvPr>
          <p:cNvSpPr/>
          <p:nvPr/>
        </p:nvSpPr>
        <p:spPr>
          <a:xfrm>
            <a:off x="4111936" y="4804500"/>
            <a:ext cx="2055979" cy="1169551"/>
          </a:xfrm>
          <a:prstGeom prst="rect">
            <a:avLst/>
          </a:prstGeom>
        </p:spPr>
        <p:txBody>
          <a:bodyPr wrap="square">
            <a:spAutoFit/>
          </a:bodyPr>
          <a:lstStyle/>
          <a:p>
            <a:pPr marL="115888" marR="0" lvl="0" indent="-115888" algn="l" defTabSz="914400" rtl="0" eaLnBrk="1" fontAlgn="auto" latinLnBrk="0" hangingPunct="1">
              <a:lnSpc>
                <a:spcPct val="100000"/>
              </a:lnSpc>
              <a:spcBef>
                <a:spcPts val="600"/>
              </a:spcBef>
              <a:spcAft>
                <a:spcPts val="0"/>
              </a:spcAft>
              <a:buClr>
                <a:srgbClr val="0383BF"/>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Intraoral scanners</a:t>
            </a:r>
          </a:p>
          <a:p>
            <a:pPr marL="115888" marR="0" lvl="0" indent="-115888" algn="l" defTabSz="914400" rtl="0" eaLnBrk="1" fontAlgn="auto" latinLnBrk="0" hangingPunct="1">
              <a:lnSpc>
                <a:spcPct val="100000"/>
              </a:lnSpc>
              <a:spcBef>
                <a:spcPts val="600"/>
              </a:spcBef>
              <a:spcAft>
                <a:spcPts val="0"/>
              </a:spcAft>
              <a:buClr>
                <a:srgbClr val="0383BF"/>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CAD/CAM equipment</a:t>
            </a:r>
          </a:p>
          <a:p>
            <a:pPr marL="115888" marR="0" lvl="0" indent="-115888" algn="l" defTabSz="914400" rtl="0" eaLnBrk="1" fontAlgn="auto" latinLnBrk="0" hangingPunct="1">
              <a:lnSpc>
                <a:spcPct val="100000"/>
              </a:lnSpc>
              <a:spcBef>
                <a:spcPts val="600"/>
              </a:spcBef>
              <a:spcAft>
                <a:spcPts val="0"/>
              </a:spcAft>
              <a:buClr>
                <a:srgbClr val="0383BF"/>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Treatment planning and designing software, surgical guides</a:t>
            </a:r>
          </a:p>
        </p:txBody>
      </p:sp>
      <p:sp>
        <p:nvSpPr>
          <p:cNvPr id="91" name="Rectangle 90"/>
          <p:cNvSpPr/>
          <p:nvPr/>
        </p:nvSpPr>
        <p:spPr>
          <a:xfrm>
            <a:off x="724056" y="1486273"/>
            <a:ext cx="2785922" cy="584775"/>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600"/>
              </a:spcAft>
              <a:buClrTx/>
              <a:buSzTx/>
              <a:buFontTx/>
              <a:buNone/>
              <a:tabLst/>
              <a:defRPr/>
            </a:pPr>
            <a:r>
              <a:rPr lang="en-US" sz="1600" b="1" spc="51" dirty="0">
                <a:solidFill>
                  <a:srgbClr val="083E60"/>
                </a:solidFill>
                <a:latin typeface="Arial" panose="020B0604020202020204" pitchFamily="34" charset="0"/>
                <a:cs typeface="Arial" panose="020B0604020202020204" pitchFamily="34" charset="0"/>
              </a:rPr>
              <a:t>Tooth Replacement </a:t>
            </a:r>
            <a:br>
              <a:rPr lang="en-US" sz="1600" b="1" spc="51" dirty="0">
                <a:solidFill>
                  <a:srgbClr val="083E60"/>
                </a:solidFill>
                <a:latin typeface="Arial" panose="020B0604020202020204" pitchFamily="34" charset="0"/>
                <a:cs typeface="Arial" panose="020B0604020202020204" pitchFamily="34" charset="0"/>
              </a:rPr>
            </a:br>
            <a:r>
              <a:rPr lang="en-US" sz="1600" b="1" spc="51" dirty="0">
                <a:solidFill>
                  <a:srgbClr val="083E60"/>
                </a:solidFill>
                <a:latin typeface="Arial" panose="020B0604020202020204" pitchFamily="34" charset="0"/>
                <a:cs typeface="Arial" panose="020B0604020202020204" pitchFamily="34" charset="0"/>
              </a:rPr>
              <a:t>Market</a:t>
            </a:r>
          </a:p>
        </p:txBody>
      </p:sp>
      <p:sp>
        <p:nvSpPr>
          <p:cNvPr id="69" name="TextBox 68">
            <a:extLst>
              <a:ext uri="{FF2B5EF4-FFF2-40B4-BE49-F238E27FC236}">
                <a16:creationId xmlns:a16="http://schemas.microsoft.com/office/drawing/2014/main" id="{C41D4F2A-9C50-4288-A489-77DD8E47DD71}"/>
              </a:ext>
            </a:extLst>
          </p:cNvPr>
          <p:cNvSpPr txBox="1"/>
          <p:nvPr/>
        </p:nvSpPr>
        <p:spPr>
          <a:xfrm>
            <a:off x="6465974" y="2305624"/>
            <a:ext cx="118764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TSX™</a:t>
            </a:r>
            <a:br>
              <a:rPr kumimoji="0" lang="en-US" sz="11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br>
            <a:r>
              <a:rPr kumimoji="0" lang="en-US" sz="1100" b="0" i="1"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Implant</a:t>
            </a:r>
          </a:p>
        </p:txBody>
      </p:sp>
      <p:sp>
        <p:nvSpPr>
          <p:cNvPr id="70" name="TextBox 69">
            <a:extLst>
              <a:ext uri="{FF2B5EF4-FFF2-40B4-BE49-F238E27FC236}">
                <a16:creationId xmlns:a16="http://schemas.microsoft.com/office/drawing/2014/main" id="{EBDE0484-DBD7-456C-8F60-37FE821056FD}"/>
              </a:ext>
            </a:extLst>
          </p:cNvPr>
          <p:cNvSpPr txBox="1"/>
          <p:nvPr/>
        </p:nvSpPr>
        <p:spPr>
          <a:xfrm>
            <a:off x="7993194" y="2360864"/>
            <a:ext cx="107967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T3</a:t>
            </a:r>
            <a:r>
              <a:rPr kumimoji="0" lang="en-US" sz="1100" b="0" i="1" u="none" strike="noStrike" kern="1200" cap="none" spc="0" normalizeH="0" baseline="3000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t>
            </a:r>
            <a:r>
              <a:rPr kumimoji="0" lang="en-US" sz="1100" b="0" i="1"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PRO Implant </a:t>
            </a:r>
          </a:p>
        </p:txBody>
      </p:sp>
      <p:pic>
        <p:nvPicPr>
          <p:cNvPr id="71" name="Picture 2">
            <a:extLst>
              <a:ext uri="{FF2B5EF4-FFF2-40B4-BE49-F238E27FC236}">
                <a16:creationId xmlns:a16="http://schemas.microsoft.com/office/drawing/2014/main" id="{B3522A65-5FA7-4359-90B2-35BF11C4C85A}"/>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005384" y="1576654"/>
            <a:ext cx="1295168" cy="847339"/>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a:extLst>
              <a:ext uri="{FF2B5EF4-FFF2-40B4-BE49-F238E27FC236}">
                <a16:creationId xmlns:a16="http://schemas.microsoft.com/office/drawing/2014/main" id="{8E57EEC0-1FC5-4E0E-979D-587D09F95B34}"/>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368519" y="1567895"/>
            <a:ext cx="1496028" cy="790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555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787245BE-D124-3C3A-4254-166C0E979166}"/>
              </a:ext>
            </a:extLst>
          </p:cNvPr>
          <p:cNvSpPr txBox="1">
            <a:spLocks/>
          </p:cNvSpPr>
          <p:nvPr/>
        </p:nvSpPr>
        <p:spPr>
          <a:xfrm>
            <a:off x="489524" y="398759"/>
            <a:ext cx="9601200" cy="715173"/>
          </a:xfrm>
          <a:prstGeom prst="rect">
            <a:avLst/>
          </a:prstGeom>
        </p:spPr>
        <p:txBody>
          <a:bodyPr wrap="square"/>
          <a:lstStyle>
            <a:lvl1pPr marL="0" indent="0" algn="l" defTabSz="914400" rtl="0" eaLnBrk="1" latinLnBrk="0" hangingPunct="1">
              <a:lnSpc>
                <a:spcPct val="100000"/>
              </a:lnSpc>
              <a:spcBef>
                <a:spcPts val="0"/>
              </a:spcBef>
              <a:buFont typeface="Arial" panose="020B0604020202020204" pitchFamily="34" charset="0"/>
              <a:buNone/>
              <a:defRPr lang="en-US" sz="2900" b="1" kern="1200" dirty="0">
                <a:solidFill>
                  <a:srgbClr val="59595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Recent Wave of Innovation</a:t>
            </a:r>
          </a:p>
        </p:txBody>
      </p:sp>
      <p:pic>
        <p:nvPicPr>
          <p:cNvPr id="1030" name="Picture 6" descr="Encode® Emergence Impression System">
            <a:extLst>
              <a:ext uri="{FF2B5EF4-FFF2-40B4-BE49-F238E27FC236}">
                <a16:creationId xmlns:a16="http://schemas.microsoft.com/office/drawing/2014/main" id="{15F1A172-519B-1043-7321-937B2CBD186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20769" y="2241840"/>
            <a:ext cx="1496950" cy="140713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8B88CD6-0220-4DCE-0365-D566ED752F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153" y="2241840"/>
            <a:ext cx="1859408" cy="147076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ero jumplink image">
            <a:extLst>
              <a:ext uri="{FF2B5EF4-FFF2-40B4-BE49-F238E27FC236}">
                <a16:creationId xmlns:a16="http://schemas.microsoft.com/office/drawing/2014/main" id="{FF82C69D-726D-1FD4-B53A-81C6316329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06" y="2308246"/>
            <a:ext cx="1994245" cy="127432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30660AC-2FAE-AE75-82A4-6A2217BEB298}"/>
              </a:ext>
            </a:extLst>
          </p:cNvPr>
          <p:cNvSpPr txBox="1"/>
          <p:nvPr/>
        </p:nvSpPr>
        <p:spPr>
          <a:xfrm>
            <a:off x="449650" y="1604473"/>
            <a:ext cx="15124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083E60"/>
                </a:solidFill>
                <a:latin typeface="Arial" panose="020B0604020202020204" pitchFamily="34" charset="0"/>
                <a:cs typeface="Arial" panose="020B0604020202020204" pitchFamily="34" charset="0"/>
              </a:rPr>
              <a:t>T3</a:t>
            </a:r>
            <a:r>
              <a:rPr lang="en-US" sz="1600" b="1" baseline="30000" dirty="0">
                <a:solidFill>
                  <a:srgbClr val="083E60"/>
                </a:solidFill>
                <a:latin typeface="Arial" panose="020B0604020202020204" pitchFamily="34" charset="0"/>
                <a:cs typeface="Arial" panose="020B0604020202020204" pitchFamily="34" charset="0"/>
              </a:rPr>
              <a:t>®</a:t>
            </a:r>
            <a:r>
              <a:rPr lang="en-US" sz="1600" b="1" dirty="0">
                <a:solidFill>
                  <a:srgbClr val="083E60"/>
                </a:solidFill>
                <a:latin typeface="Arial" panose="020B0604020202020204" pitchFamily="34" charset="0"/>
                <a:cs typeface="Arial" panose="020B0604020202020204" pitchFamily="34" charset="0"/>
              </a:rPr>
              <a:t> PRO Implant</a:t>
            </a:r>
          </a:p>
        </p:txBody>
      </p:sp>
      <p:sp>
        <p:nvSpPr>
          <p:cNvPr id="15" name="TextBox 14">
            <a:extLst>
              <a:ext uri="{FF2B5EF4-FFF2-40B4-BE49-F238E27FC236}">
                <a16:creationId xmlns:a16="http://schemas.microsoft.com/office/drawing/2014/main" id="{557C4CE7-7D25-0287-2151-01F1809B0547}"/>
              </a:ext>
            </a:extLst>
          </p:cNvPr>
          <p:cNvSpPr txBox="1"/>
          <p:nvPr/>
        </p:nvSpPr>
        <p:spPr>
          <a:xfrm>
            <a:off x="1915065" y="1582744"/>
            <a:ext cx="2246219" cy="584775"/>
          </a:xfrm>
          <a:prstGeom prst="rect">
            <a:avLst/>
          </a:prstGeom>
          <a:noFill/>
        </p:spPr>
        <p:txBody>
          <a:bodyPr wrap="square" rtlCol="0">
            <a:spAutoFit/>
          </a:bodyPr>
          <a:lstStyle/>
          <a:p>
            <a:pPr algn="ctr">
              <a:defRPr/>
            </a:pPr>
            <a:r>
              <a:rPr lang="en-US" sz="1600" b="1" dirty="0">
                <a:solidFill>
                  <a:srgbClr val="083E60"/>
                </a:solidFill>
                <a:latin typeface="Arial" panose="020B0604020202020204" pitchFamily="34" charset="0"/>
                <a:cs typeface="Arial" panose="020B0604020202020204" pitchFamily="34" charset="0"/>
              </a:rPr>
              <a:t>Encode</a:t>
            </a:r>
            <a:r>
              <a:rPr lang="en-US" sz="1600" b="1" baseline="30000" dirty="0">
                <a:solidFill>
                  <a:srgbClr val="083E60"/>
                </a:solidFill>
                <a:latin typeface="Arial" panose="020B0604020202020204" pitchFamily="34" charset="0"/>
                <a:cs typeface="Arial" panose="020B0604020202020204" pitchFamily="34" charset="0"/>
              </a:rPr>
              <a:t>®</a:t>
            </a:r>
            <a:r>
              <a:rPr lang="en-US" sz="1600" b="1" dirty="0">
                <a:solidFill>
                  <a:srgbClr val="083E60"/>
                </a:solidFill>
                <a:latin typeface="Arial" panose="020B0604020202020204" pitchFamily="34" charset="0"/>
                <a:cs typeface="Arial" panose="020B0604020202020204" pitchFamily="34" charset="0"/>
              </a:rPr>
              <a:t> Emergence Healing Abutment</a:t>
            </a:r>
          </a:p>
        </p:txBody>
      </p:sp>
      <p:sp>
        <p:nvSpPr>
          <p:cNvPr id="16" name="TextBox 15">
            <a:extLst>
              <a:ext uri="{FF2B5EF4-FFF2-40B4-BE49-F238E27FC236}">
                <a16:creationId xmlns:a16="http://schemas.microsoft.com/office/drawing/2014/main" id="{ECC93E1D-F378-5F57-2914-17E700117042}"/>
              </a:ext>
            </a:extLst>
          </p:cNvPr>
          <p:cNvSpPr txBox="1"/>
          <p:nvPr/>
        </p:nvSpPr>
        <p:spPr>
          <a:xfrm>
            <a:off x="4122353" y="1563316"/>
            <a:ext cx="150434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083E60"/>
                </a:solidFill>
                <a:latin typeface="Arial" panose="020B0604020202020204" pitchFamily="34" charset="0"/>
                <a:cs typeface="Arial" panose="020B0604020202020204" pitchFamily="34" charset="0"/>
              </a:rPr>
              <a:t>TSX™ Implant</a:t>
            </a:r>
          </a:p>
        </p:txBody>
      </p:sp>
      <p:sp>
        <p:nvSpPr>
          <p:cNvPr id="4" name="Rectangle 3">
            <a:extLst>
              <a:ext uri="{FF2B5EF4-FFF2-40B4-BE49-F238E27FC236}">
                <a16:creationId xmlns:a16="http://schemas.microsoft.com/office/drawing/2014/main" id="{2F15BD15-0184-0548-444B-569AEEA6BF12}"/>
              </a:ext>
            </a:extLst>
          </p:cNvPr>
          <p:cNvSpPr/>
          <p:nvPr/>
        </p:nvSpPr>
        <p:spPr>
          <a:xfrm>
            <a:off x="613006" y="1110593"/>
            <a:ext cx="4571469" cy="400110"/>
          </a:xfrm>
          <a:prstGeom prst="rect">
            <a:avLst/>
          </a:prstGeom>
        </p:spPr>
        <p:txBody>
          <a:bodyPr wrap="square" lIns="0">
            <a:spAutoFit/>
          </a:bodyPr>
          <a:lstStyle/>
          <a:p>
            <a:pPr marL="0" marR="0" lvl="0" indent="0" algn="l" defTabSz="609585" rtl="0" eaLnBrk="1" fontAlgn="auto" latinLnBrk="0" hangingPunct="1">
              <a:lnSpc>
                <a:spcPct val="100000"/>
              </a:lnSpc>
              <a:spcBef>
                <a:spcPts val="0"/>
              </a:spcBef>
              <a:spcAft>
                <a:spcPts val="600"/>
              </a:spcAft>
              <a:buClrTx/>
              <a:buSzTx/>
              <a:buFontTx/>
              <a:buNone/>
              <a:tabLst/>
              <a:defRPr/>
            </a:pPr>
            <a:r>
              <a:rPr lang="en-US" sz="2000" b="1" spc="51" dirty="0">
                <a:solidFill>
                  <a:srgbClr val="0383BF"/>
                </a:solidFill>
                <a:latin typeface="Arial" panose="020B0604020202020204" pitchFamily="34" charset="0"/>
                <a:cs typeface="Arial" panose="020B0604020202020204" pitchFamily="34" charset="0"/>
              </a:rPr>
              <a:t>First new implant line in 10 years:</a:t>
            </a:r>
          </a:p>
        </p:txBody>
      </p:sp>
      <p:pic>
        <p:nvPicPr>
          <p:cNvPr id="5" name="Picture 2">
            <a:extLst>
              <a:ext uri="{FF2B5EF4-FFF2-40B4-BE49-F238E27FC236}">
                <a16:creationId xmlns:a16="http://schemas.microsoft.com/office/drawing/2014/main" id="{CDE1C1BC-A7D1-71AD-ABD4-F2D273A10101}"/>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8596" t="12825" r="1944" b="8235"/>
          <a:stretch/>
        </p:blipFill>
        <p:spPr bwMode="auto">
          <a:xfrm>
            <a:off x="6677903" y="2189248"/>
            <a:ext cx="5184493" cy="305589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020F697-D7C3-FD18-4B31-2E5A73636E0F}"/>
              </a:ext>
            </a:extLst>
          </p:cNvPr>
          <p:cNvSpPr txBox="1"/>
          <p:nvPr/>
        </p:nvSpPr>
        <p:spPr>
          <a:xfrm>
            <a:off x="7411167" y="1747981"/>
            <a:ext cx="3978934" cy="400110"/>
          </a:xfrm>
          <a:prstGeom prst="rect">
            <a:avLst/>
          </a:prstGeom>
          <a:noFill/>
        </p:spPr>
        <p:txBody>
          <a:bodyPr wrap="square">
            <a:spAutoFit/>
          </a:bodyPr>
          <a:lstStyle/>
          <a:p>
            <a:r>
              <a:rPr lang="en-US" sz="2000" b="1" spc="51" dirty="0">
                <a:solidFill>
                  <a:srgbClr val="0383BF"/>
                </a:solidFill>
                <a:latin typeface="Arial" panose="020B0604020202020204" pitchFamily="34" charset="0"/>
                <a:cs typeface="Arial" panose="020B0604020202020204" pitchFamily="34" charset="0"/>
              </a:rPr>
              <a:t>Integrated Software Modules:</a:t>
            </a:r>
          </a:p>
        </p:txBody>
      </p:sp>
      <p:sp>
        <p:nvSpPr>
          <p:cNvPr id="10" name="TextBox 9">
            <a:extLst>
              <a:ext uri="{FF2B5EF4-FFF2-40B4-BE49-F238E27FC236}">
                <a16:creationId xmlns:a16="http://schemas.microsoft.com/office/drawing/2014/main" id="{F0C46B1C-A585-538D-05CE-ADBA9710662C}"/>
              </a:ext>
            </a:extLst>
          </p:cNvPr>
          <p:cNvSpPr txBox="1"/>
          <p:nvPr/>
        </p:nvSpPr>
        <p:spPr>
          <a:xfrm>
            <a:off x="449650" y="3830086"/>
            <a:ext cx="6103188" cy="400110"/>
          </a:xfrm>
          <a:prstGeom prst="rect">
            <a:avLst/>
          </a:prstGeom>
          <a:noFill/>
        </p:spPr>
        <p:txBody>
          <a:bodyPr wrap="square">
            <a:spAutoFit/>
          </a:bodyPr>
          <a:lstStyle/>
          <a:p>
            <a:pPr>
              <a:defRPr/>
            </a:pPr>
            <a:r>
              <a:rPr lang="en-US" sz="2000" b="1" spc="51" dirty="0">
                <a:solidFill>
                  <a:srgbClr val="0383BF"/>
                </a:solidFill>
                <a:latin typeface="Arial" panose="020B0604020202020204" pitchFamily="34" charset="0"/>
                <a:cs typeface="Arial" panose="020B0604020202020204" pitchFamily="34" charset="0"/>
              </a:rPr>
              <a:t>Holistic bone graft portfolio:</a:t>
            </a:r>
          </a:p>
        </p:txBody>
      </p:sp>
      <p:pic>
        <p:nvPicPr>
          <p:cNvPr id="11" name="Picture 2" descr="Hero jumplink image">
            <a:extLst>
              <a:ext uri="{FF2B5EF4-FFF2-40B4-BE49-F238E27FC236}">
                <a16:creationId xmlns:a16="http://schemas.microsoft.com/office/drawing/2014/main" id="{2196B55E-3644-0886-4220-3451F5D2682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701" y="4338556"/>
            <a:ext cx="1309862" cy="11788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ero jumplink image">
            <a:extLst>
              <a:ext uri="{FF2B5EF4-FFF2-40B4-BE49-F238E27FC236}">
                <a16:creationId xmlns:a16="http://schemas.microsoft.com/office/drawing/2014/main" id="{0E9FF275-6B7E-779F-1225-FE131FA7CFD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96862" y="4233558"/>
            <a:ext cx="1595936" cy="1500180"/>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4BB4969E-1A1E-FC4C-6D6F-2DC1F9D1A478}"/>
              </a:ext>
            </a:extLst>
          </p:cNvPr>
          <p:cNvSpPr/>
          <p:nvPr/>
        </p:nvSpPr>
        <p:spPr>
          <a:xfrm>
            <a:off x="1508850" y="4321610"/>
            <a:ext cx="711807" cy="698788"/>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i="1" dirty="0"/>
              <a:t>NEW</a:t>
            </a:r>
          </a:p>
        </p:txBody>
      </p:sp>
      <p:sp>
        <p:nvSpPr>
          <p:cNvPr id="20" name="TextBox 19">
            <a:extLst>
              <a:ext uri="{FF2B5EF4-FFF2-40B4-BE49-F238E27FC236}">
                <a16:creationId xmlns:a16="http://schemas.microsoft.com/office/drawing/2014/main" id="{DA2DF216-6DDE-7094-6565-17F2B6407518}"/>
              </a:ext>
            </a:extLst>
          </p:cNvPr>
          <p:cNvSpPr txBox="1"/>
          <p:nvPr/>
        </p:nvSpPr>
        <p:spPr>
          <a:xfrm>
            <a:off x="13151" y="5600376"/>
            <a:ext cx="21556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err="1">
                <a:solidFill>
                  <a:srgbClr val="083E60"/>
                </a:solidFill>
                <a:latin typeface="Arial" panose="020B0604020202020204" pitchFamily="34" charset="0"/>
                <a:cs typeface="Arial" panose="020B0604020202020204" pitchFamily="34" charset="0"/>
              </a:rPr>
              <a:t>RegenerOss</a:t>
            </a:r>
            <a:r>
              <a:rPr lang="en-US" sz="1600" b="1" dirty="0">
                <a:solidFill>
                  <a:srgbClr val="083E60"/>
                </a:solidFill>
                <a:latin typeface="Arial" panose="020B0604020202020204" pitchFamily="34" charset="0"/>
                <a:cs typeface="Arial" panose="020B0604020202020204" pitchFamily="34" charset="0"/>
              </a:rPr>
              <a:t>® Allograft</a:t>
            </a:r>
          </a:p>
        </p:txBody>
      </p:sp>
      <p:sp>
        <p:nvSpPr>
          <p:cNvPr id="21" name="TextBox 20">
            <a:extLst>
              <a:ext uri="{FF2B5EF4-FFF2-40B4-BE49-F238E27FC236}">
                <a16:creationId xmlns:a16="http://schemas.microsoft.com/office/drawing/2014/main" id="{441DF94A-3BB6-C8F7-9FA9-5B298501EDC9}"/>
              </a:ext>
            </a:extLst>
          </p:cNvPr>
          <p:cNvSpPr txBox="1"/>
          <p:nvPr/>
        </p:nvSpPr>
        <p:spPr>
          <a:xfrm>
            <a:off x="2033619" y="5600375"/>
            <a:ext cx="192512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err="1">
                <a:solidFill>
                  <a:srgbClr val="083E60"/>
                </a:solidFill>
                <a:latin typeface="Arial" panose="020B0604020202020204" pitchFamily="34" charset="0"/>
                <a:cs typeface="Arial" panose="020B0604020202020204" pitchFamily="34" charset="0"/>
              </a:rPr>
              <a:t>RegenerOss</a:t>
            </a:r>
            <a:r>
              <a:rPr lang="en-US" sz="1600" b="1" dirty="0">
                <a:solidFill>
                  <a:srgbClr val="083E60"/>
                </a:solidFill>
                <a:latin typeface="Arial" panose="020B0604020202020204" pitchFamily="34" charset="0"/>
                <a:cs typeface="Arial" panose="020B0604020202020204" pitchFamily="34" charset="0"/>
              </a:rPr>
              <a:t>® Bone Graft Plug</a:t>
            </a:r>
          </a:p>
        </p:txBody>
      </p:sp>
      <p:pic>
        <p:nvPicPr>
          <p:cNvPr id="22" name="Picture 6" descr="Hero jumplink image">
            <a:extLst>
              <a:ext uri="{FF2B5EF4-FFF2-40B4-BE49-F238E27FC236}">
                <a16:creationId xmlns:a16="http://schemas.microsoft.com/office/drawing/2014/main" id="{BE162EBB-AC18-ED5B-936D-A4110C94095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39395" y="4239246"/>
            <a:ext cx="1490738" cy="134166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1649CCB2-F80A-AA6B-BA84-211496FAAB4E}"/>
              </a:ext>
            </a:extLst>
          </p:cNvPr>
          <p:cNvSpPr txBox="1"/>
          <p:nvPr/>
        </p:nvSpPr>
        <p:spPr>
          <a:xfrm>
            <a:off x="4014286" y="5580910"/>
            <a:ext cx="207653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083E60"/>
                </a:solidFill>
                <a:latin typeface="Arial" panose="020B0604020202020204" pitchFamily="34" charset="0"/>
                <a:cs typeface="Arial" panose="020B0604020202020204" pitchFamily="34" charset="0"/>
              </a:rPr>
              <a:t>Puros® Cancellous Particulate Allograft Plug</a:t>
            </a:r>
          </a:p>
        </p:txBody>
      </p:sp>
      <p:sp>
        <p:nvSpPr>
          <p:cNvPr id="24" name="Parallelogram 23">
            <a:extLst>
              <a:ext uri="{FF2B5EF4-FFF2-40B4-BE49-F238E27FC236}">
                <a16:creationId xmlns:a16="http://schemas.microsoft.com/office/drawing/2014/main" id="{85BD7CF7-1DD5-62BB-F896-EA1FA2BD3787}"/>
              </a:ext>
            </a:extLst>
          </p:cNvPr>
          <p:cNvSpPr/>
          <p:nvPr/>
        </p:nvSpPr>
        <p:spPr>
          <a:xfrm>
            <a:off x="5154308" y="4443829"/>
            <a:ext cx="1283063" cy="466249"/>
          </a:xfrm>
          <a:prstGeom prst="parallelogram">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a:t>Best in Class</a:t>
            </a:r>
            <a:endParaRPr lang="en-US" sz="1400" dirty="0"/>
          </a:p>
        </p:txBody>
      </p:sp>
      <p:sp>
        <p:nvSpPr>
          <p:cNvPr id="25" name="Oval 24">
            <a:extLst>
              <a:ext uri="{FF2B5EF4-FFF2-40B4-BE49-F238E27FC236}">
                <a16:creationId xmlns:a16="http://schemas.microsoft.com/office/drawing/2014/main" id="{848C4897-7441-DD2A-D746-42115DC5169C}"/>
              </a:ext>
            </a:extLst>
          </p:cNvPr>
          <p:cNvSpPr/>
          <p:nvPr/>
        </p:nvSpPr>
        <p:spPr>
          <a:xfrm>
            <a:off x="3383682" y="4324251"/>
            <a:ext cx="711807" cy="698788"/>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i="1" dirty="0"/>
              <a:t>NEW</a:t>
            </a:r>
          </a:p>
        </p:txBody>
      </p:sp>
    </p:spTree>
    <p:extLst>
      <p:ext uri="{BB962C8B-B14F-4D97-AF65-F5344CB8AC3E}">
        <p14:creationId xmlns:p14="http://schemas.microsoft.com/office/powerpoint/2010/main" val="3226192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4A8675-318F-0E43-BCE2-D875DC77F0E3}"/>
              </a:ext>
            </a:extLst>
          </p:cNvPr>
          <p:cNvSpPr/>
          <p:nvPr/>
        </p:nvSpPr>
        <p:spPr>
          <a:xfrm>
            <a:off x="508793" y="1265526"/>
            <a:ext cx="7016535" cy="4706282"/>
          </a:xfrm>
          <a:prstGeom prst="rect">
            <a:avLst/>
          </a:prstGeom>
          <a:solidFill>
            <a:srgbClr val="083E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ext Placeholder 1">
            <a:extLst>
              <a:ext uri="{FF2B5EF4-FFF2-40B4-BE49-F238E27FC236}">
                <a16:creationId xmlns:a16="http://schemas.microsoft.com/office/drawing/2014/main" id="{90CA7733-C81A-D0A8-D296-3D8949FE6D3F}"/>
              </a:ext>
            </a:extLst>
          </p:cNvPr>
          <p:cNvSpPr>
            <a:spLocks noGrp="1"/>
          </p:cNvSpPr>
          <p:nvPr>
            <p:ph type="body" sz="quarter" idx="10"/>
          </p:nvPr>
        </p:nvSpPr>
        <p:spPr>
          <a:xfrm>
            <a:off x="286415" y="379846"/>
            <a:ext cx="11061870" cy="1654175"/>
          </a:xfrm>
        </p:spPr>
        <p:txBody>
          <a:bodyPr/>
          <a:lstStyle/>
          <a:p>
            <a:r>
              <a:rPr lang="en-US" dirty="0"/>
              <a:t>New State-of-the-Art Education and Training Institute </a:t>
            </a:r>
          </a:p>
        </p:txBody>
      </p:sp>
      <p:pic>
        <p:nvPicPr>
          <p:cNvPr id="9" name="Picture 8" descr="A picture containing houseplant, flowerpot, ceiling, plant&#10;&#10;Description automatically generated">
            <a:extLst>
              <a:ext uri="{FF2B5EF4-FFF2-40B4-BE49-F238E27FC236}">
                <a16:creationId xmlns:a16="http://schemas.microsoft.com/office/drawing/2014/main" id="{24D94D5C-5DB9-ADD3-83B0-6AA1D6B8E4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942" y="1385288"/>
            <a:ext cx="3287124" cy="2191413"/>
          </a:xfrm>
          <a:prstGeom prst="rect">
            <a:avLst/>
          </a:prstGeom>
        </p:spPr>
      </p:pic>
      <p:pic>
        <p:nvPicPr>
          <p:cNvPr id="11" name="Picture 10" descr="A picture containing indoor, clothing, furniture, computer&#10;&#10;Description automatically generated">
            <a:extLst>
              <a:ext uri="{FF2B5EF4-FFF2-40B4-BE49-F238E27FC236}">
                <a16:creationId xmlns:a16="http://schemas.microsoft.com/office/drawing/2014/main" id="{B0B686D2-FA1E-8F2E-48EF-FFCAC8349B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3640" y="3678546"/>
            <a:ext cx="3287126" cy="2191414"/>
          </a:xfrm>
          <a:prstGeom prst="rect">
            <a:avLst/>
          </a:prstGeom>
        </p:spPr>
      </p:pic>
      <p:pic>
        <p:nvPicPr>
          <p:cNvPr id="13" name="Picture 12" descr="A picture containing room, scene, medical equipment, indoor&#10;&#10;Description automatically generated">
            <a:extLst>
              <a:ext uri="{FF2B5EF4-FFF2-40B4-BE49-F238E27FC236}">
                <a16:creationId xmlns:a16="http://schemas.microsoft.com/office/drawing/2014/main" id="{F8B931B9-8BC0-5EC8-6A94-EDA7BF3C98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942" y="3678546"/>
            <a:ext cx="3287124" cy="2191416"/>
          </a:xfrm>
          <a:prstGeom prst="rect">
            <a:avLst/>
          </a:prstGeom>
        </p:spPr>
      </p:pic>
      <p:pic>
        <p:nvPicPr>
          <p:cNvPr id="15" name="Picture 14" descr="A picture containing indoor, medical equipment, scene, healthcare&#10;&#10;Description automatically generated">
            <a:extLst>
              <a:ext uri="{FF2B5EF4-FFF2-40B4-BE49-F238E27FC236}">
                <a16:creationId xmlns:a16="http://schemas.microsoft.com/office/drawing/2014/main" id="{ACF4D718-A714-B355-EBA7-ED46910577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0410" y="1391218"/>
            <a:ext cx="3287124" cy="2191416"/>
          </a:xfrm>
          <a:prstGeom prst="rect">
            <a:avLst/>
          </a:prstGeom>
        </p:spPr>
      </p:pic>
      <p:sp>
        <p:nvSpPr>
          <p:cNvPr id="16" name="Rectangle 15">
            <a:extLst>
              <a:ext uri="{FF2B5EF4-FFF2-40B4-BE49-F238E27FC236}">
                <a16:creationId xmlns:a16="http://schemas.microsoft.com/office/drawing/2014/main" id="{CEA0B658-7B0C-4594-F8BF-95DEB81EF085}"/>
              </a:ext>
            </a:extLst>
          </p:cNvPr>
          <p:cNvSpPr/>
          <p:nvPr/>
        </p:nvSpPr>
        <p:spPr>
          <a:xfrm>
            <a:off x="7887855" y="1491782"/>
            <a:ext cx="4304145" cy="42537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23ECC43-AAEE-BD1A-7E3C-A28BF3477B6B}"/>
              </a:ext>
            </a:extLst>
          </p:cNvPr>
          <p:cNvSpPr txBox="1"/>
          <p:nvPr/>
        </p:nvSpPr>
        <p:spPr>
          <a:xfrm>
            <a:off x="8022417" y="1738555"/>
            <a:ext cx="4453632" cy="1200329"/>
          </a:xfrm>
          <a:prstGeom prst="rect">
            <a:avLst/>
          </a:prstGeom>
          <a:noFill/>
        </p:spPr>
        <p:txBody>
          <a:bodyPr wrap="square" rtlCol="0">
            <a:spAutoFit/>
          </a:bodyPr>
          <a:lstStyle/>
          <a:p>
            <a:r>
              <a:rPr lang="en-US" sz="2400" b="1" dirty="0">
                <a:solidFill>
                  <a:srgbClr val="083E60"/>
                </a:solidFill>
                <a:latin typeface="Arial" panose="020B0604020202020204" pitchFamily="34" charset="0"/>
                <a:cs typeface="Arial" panose="020B0604020202020204" pitchFamily="34" charset="0"/>
              </a:rPr>
              <a:t>The “PBG Institute” in </a:t>
            </a:r>
          </a:p>
          <a:p>
            <a:r>
              <a:rPr lang="en-US" sz="2400" b="1" dirty="0">
                <a:solidFill>
                  <a:srgbClr val="083E60"/>
                </a:solidFill>
                <a:latin typeface="Arial" panose="020B0604020202020204" pitchFamily="34" charset="0"/>
                <a:cs typeface="Arial" panose="020B0604020202020204" pitchFamily="34" charset="0"/>
              </a:rPr>
              <a:t>Palm Beach Gardens, FL</a:t>
            </a:r>
          </a:p>
          <a:p>
            <a:endParaRPr lang="en-US" sz="2400" b="1" dirty="0">
              <a:solidFill>
                <a:srgbClr val="083E6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6E9164D-90EE-7192-B932-CA2D628C71AD}"/>
              </a:ext>
            </a:extLst>
          </p:cNvPr>
          <p:cNvSpPr txBox="1"/>
          <p:nvPr/>
        </p:nvSpPr>
        <p:spPr>
          <a:xfrm>
            <a:off x="8022418" y="2730782"/>
            <a:ext cx="3899288" cy="2862322"/>
          </a:xfrm>
          <a:prstGeom prst="rect">
            <a:avLst/>
          </a:prstGeom>
          <a:noFill/>
        </p:spPr>
        <p:txBody>
          <a:bodyPr wrap="square">
            <a:spAutoFit/>
          </a:bodyPr>
          <a:lstStyle/>
          <a:p>
            <a:pPr marL="285750" indent="-285750">
              <a:spcBef>
                <a:spcPts val="600"/>
              </a:spcBef>
              <a:buFont typeface="Wingdings" panose="05000000000000000000" pitchFamily="2" charset="2"/>
              <a:buChar char="§"/>
              <a:defRPr/>
            </a:pPr>
            <a:r>
              <a:rPr lang="en-US" sz="2000" dirty="0">
                <a:solidFill>
                  <a:srgbClr val="58585D"/>
                </a:solidFill>
              </a:rPr>
              <a:t>Modern 11,000 </a:t>
            </a:r>
            <a:r>
              <a:rPr lang="en-US" sz="2000" b="0" i="0" dirty="0">
                <a:solidFill>
                  <a:srgbClr val="58585D"/>
                </a:solidFill>
                <a:effectLst/>
              </a:rPr>
              <a:t>Sq. Ft. Facility </a:t>
            </a:r>
          </a:p>
          <a:p>
            <a:pPr marL="285750" indent="-285750">
              <a:spcBef>
                <a:spcPts val="600"/>
              </a:spcBef>
              <a:buFont typeface="Wingdings" panose="05000000000000000000" pitchFamily="2" charset="2"/>
              <a:buChar char="§"/>
              <a:defRPr/>
            </a:pPr>
            <a:r>
              <a:rPr lang="en-US" sz="2000" dirty="0">
                <a:solidFill>
                  <a:srgbClr val="58585D"/>
                </a:solidFill>
              </a:rPr>
              <a:t>Cadaver Lab</a:t>
            </a:r>
          </a:p>
          <a:p>
            <a:pPr marL="285750" indent="-285750">
              <a:spcBef>
                <a:spcPts val="600"/>
              </a:spcBef>
              <a:buFont typeface="Wingdings" panose="05000000000000000000" pitchFamily="2" charset="2"/>
              <a:buChar char="§"/>
              <a:defRPr/>
            </a:pPr>
            <a:r>
              <a:rPr lang="en-US" sz="2000" dirty="0">
                <a:solidFill>
                  <a:srgbClr val="58585D"/>
                </a:solidFill>
              </a:rPr>
              <a:t>On-Site Mill</a:t>
            </a:r>
          </a:p>
          <a:p>
            <a:pPr marL="285750" indent="-285750">
              <a:spcBef>
                <a:spcPts val="600"/>
              </a:spcBef>
              <a:buFont typeface="Wingdings" panose="05000000000000000000" pitchFamily="2" charset="2"/>
              <a:buChar char="§"/>
              <a:defRPr/>
            </a:pPr>
            <a:r>
              <a:rPr lang="en-US" sz="2000" dirty="0">
                <a:solidFill>
                  <a:srgbClr val="58585D"/>
                </a:solidFill>
              </a:rPr>
              <a:t>Fully Integrated Digital Workflow with 3D Printing &amp; </a:t>
            </a:r>
            <a:r>
              <a:rPr lang="en-US" sz="2000" dirty="0" err="1">
                <a:solidFill>
                  <a:srgbClr val="58585D"/>
                </a:solidFill>
              </a:rPr>
              <a:t>RealGUIDE</a:t>
            </a:r>
            <a:r>
              <a:rPr lang="en-US" sz="2000" dirty="0">
                <a:solidFill>
                  <a:srgbClr val="58585D"/>
                </a:solidFill>
              </a:rPr>
              <a:t>™ Software</a:t>
            </a:r>
          </a:p>
          <a:p>
            <a:pPr marL="285750" indent="-285750">
              <a:spcBef>
                <a:spcPts val="600"/>
              </a:spcBef>
              <a:buFont typeface="Wingdings" panose="05000000000000000000" pitchFamily="2" charset="2"/>
              <a:buChar char="§"/>
              <a:defRPr/>
            </a:pPr>
            <a:r>
              <a:rPr lang="en-US" sz="2000" b="1" dirty="0">
                <a:solidFill>
                  <a:srgbClr val="58585D"/>
                </a:solidFill>
              </a:rPr>
              <a:t>Co-located with manufacturing</a:t>
            </a:r>
          </a:p>
        </p:txBody>
      </p:sp>
      <p:pic>
        <p:nvPicPr>
          <p:cNvPr id="2" name="Picture 1">
            <a:extLst>
              <a:ext uri="{FF2B5EF4-FFF2-40B4-BE49-F238E27FC236}">
                <a16:creationId xmlns:a16="http://schemas.microsoft.com/office/drawing/2014/main" id="{A1E1C408-1028-BE61-48D8-70B0AEC12988}"/>
              </a:ext>
            </a:extLst>
          </p:cNvPr>
          <p:cNvPicPr>
            <a:picLocks noChangeAspect="1"/>
          </p:cNvPicPr>
          <p:nvPr/>
        </p:nvPicPr>
        <p:blipFill rotWithShape="1">
          <a:blip r:embed="rId6"/>
          <a:srcRect t="17231" b="-3380"/>
          <a:stretch/>
        </p:blipFill>
        <p:spPr>
          <a:xfrm>
            <a:off x="310229" y="1174269"/>
            <a:ext cx="952735" cy="598026"/>
          </a:xfrm>
          <a:prstGeom prst="rect">
            <a:avLst/>
          </a:prstGeom>
        </p:spPr>
      </p:pic>
    </p:spTree>
    <p:extLst>
      <p:ext uri="{BB962C8B-B14F-4D97-AF65-F5344CB8AC3E}">
        <p14:creationId xmlns:p14="http://schemas.microsoft.com/office/powerpoint/2010/main" val="1061463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97F8B8B-4D20-42A8-BFD3-A242E5F7D8D6}"/>
              </a:ext>
            </a:extLst>
          </p:cNvPr>
          <p:cNvSpPr/>
          <p:nvPr/>
        </p:nvSpPr>
        <p:spPr>
          <a:xfrm>
            <a:off x="1579829" y="3079234"/>
            <a:ext cx="8554682" cy="1349681"/>
          </a:xfrm>
          <a:prstGeom prst="rect">
            <a:avLst/>
          </a:prstGeom>
          <a:solidFill>
            <a:srgbClr val="0383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Title 1">
            <a:extLst>
              <a:ext uri="{FF2B5EF4-FFF2-40B4-BE49-F238E27FC236}">
                <a16:creationId xmlns:a16="http://schemas.microsoft.com/office/drawing/2014/main" id="{77CE0B22-B45B-4269-B546-4F130C9E7855}"/>
              </a:ext>
            </a:extLst>
          </p:cNvPr>
          <p:cNvSpPr txBox="1">
            <a:spLocks/>
          </p:cNvSpPr>
          <p:nvPr/>
        </p:nvSpPr>
        <p:spPr>
          <a:xfrm>
            <a:off x="2458436" y="3340864"/>
            <a:ext cx="7101555" cy="914400"/>
          </a:xfrm>
          <a:prstGeom prst="rect">
            <a:avLst/>
          </a:prstGeom>
        </p:spPr>
        <p:txBody>
          <a:bodyPr vert="horz" lIns="0" tIns="0" rIns="0" bIns="0" anchor="ctr">
            <a:noAutofit/>
          </a:bodyPr>
          <a:lstStyle>
            <a:lvl1pPr algn="l" defTabSz="609585" rtl="0" eaLnBrk="1" latinLnBrk="0" hangingPunct="1">
              <a:lnSpc>
                <a:spcPct val="90000"/>
              </a:lnSpc>
              <a:spcBef>
                <a:spcPct val="0"/>
              </a:spcBef>
              <a:buNone/>
              <a:defRPr sz="3200" b="1" kern="1200">
                <a:solidFill>
                  <a:schemeClr val="tx1"/>
                </a:solidFill>
                <a:latin typeface="Arial"/>
                <a:ea typeface="+mj-ea"/>
                <a:cs typeface="+mj-cs"/>
              </a:defRPr>
            </a:lvl1pPr>
          </a:lstStyle>
          <a:p>
            <a:pPr marR="0" lvl="0" indent="0" algn="l" defTabSz="609585"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j-ea"/>
                <a:cs typeface="+mj-cs"/>
              </a:rPr>
              <a:t>Innovative Digital Workflow Solutions</a:t>
            </a:r>
          </a:p>
          <a:p>
            <a:pPr marR="0" lvl="0" indent="0" algn="l" defTabSz="609585" rtl="0" eaLnBrk="1" fontAlgn="auto" latinLnBrk="0" hangingPunct="1">
              <a:lnSpc>
                <a:spcPct val="90000"/>
              </a:lnSpc>
              <a:spcBef>
                <a:spcPct val="0"/>
              </a:spcBef>
              <a:spcAft>
                <a:spcPts val="0"/>
              </a:spcAft>
              <a:buClrTx/>
              <a:buSzTx/>
              <a:buFontTx/>
              <a:buNone/>
              <a:tabLst/>
              <a:defRPr/>
            </a:pPr>
            <a:endParaRPr lang="en-US" sz="400" dirty="0">
              <a:solidFill>
                <a:prstClr val="white"/>
              </a:solidFill>
            </a:endParaRPr>
          </a:p>
          <a:p>
            <a:pPr marL="514350" marR="0" lvl="0" indent="-285750" algn="l" defTabSz="609585" rtl="0" eaLnBrk="1" fontAlgn="auto" latinLnBrk="0" hangingPunct="1">
              <a:lnSpc>
                <a:spcPct val="100000"/>
              </a:lnSpc>
              <a:spcBef>
                <a:spcPct val="0"/>
              </a:spcBef>
              <a:buClrTx/>
              <a:buSzTx/>
              <a:buFont typeface="Arial" panose="020B0604020202020204" pitchFamily="34" charset="0"/>
              <a:buChar char="•"/>
              <a:tabLst/>
              <a:defRPr/>
            </a:pPr>
            <a:r>
              <a:rPr lang="en-US" sz="1600" b="0" dirty="0">
                <a:solidFill>
                  <a:schemeClr val="bg1"/>
                </a:solidFill>
              </a:rPr>
              <a:t>Simplifying implant dentistry and improving clinical experience</a:t>
            </a:r>
          </a:p>
          <a:p>
            <a:pPr marL="514350" indent="-285750">
              <a:lnSpc>
                <a:spcPct val="100000"/>
              </a:lnSpc>
              <a:buFont typeface="Arial" panose="020B0604020202020204" pitchFamily="34" charset="0"/>
              <a:buChar char="•"/>
              <a:defRPr/>
            </a:pPr>
            <a:r>
              <a:rPr lang="en-US" sz="1600" b="0" dirty="0">
                <a:solidFill>
                  <a:schemeClr val="bg1"/>
                </a:solidFill>
              </a:rPr>
              <a:t>Offering best-in-class </a:t>
            </a:r>
            <a:r>
              <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services to drive practice growth and increase dental implant adoption</a:t>
            </a:r>
            <a:endParaRPr kumimoji="0" lang="en-US" sz="1600" b="0" i="0" u="none" strike="noStrike" kern="1200" cap="none" spc="0" normalizeH="0" baseline="0" noProof="0" dirty="0">
              <a:ln>
                <a:noFill/>
              </a:ln>
              <a:solidFill>
                <a:prstClr val="white"/>
              </a:solidFill>
              <a:effectLst/>
              <a:uLnTx/>
              <a:uFillTx/>
              <a:latin typeface="Arial"/>
              <a:ea typeface="+mj-ea"/>
              <a:cs typeface="+mj-cs"/>
            </a:endParaRPr>
          </a:p>
        </p:txBody>
      </p:sp>
      <p:sp>
        <p:nvSpPr>
          <p:cNvPr id="32" name="Title 1">
            <a:extLst>
              <a:ext uri="{FF2B5EF4-FFF2-40B4-BE49-F238E27FC236}">
                <a16:creationId xmlns:a16="http://schemas.microsoft.com/office/drawing/2014/main" id="{99193DB8-6638-496E-9F13-A0A1D934E613}"/>
              </a:ext>
            </a:extLst>
          </p:cNvPr>
          <p:cNvSpPr txBox="1">
            <a:spLocks/>
          </p:cNvSpPr>
          <p:nvPr/>
        </p:nvSpPr>
        <p:spPr>
          <a:xfrm>
            <a:off x="2769065" y="3837639"/>
            <a:ext cx="6763553" cy="383698"/>
          </a:xfrm>
          <a:prstGeom prst="rect">
            <a:avLst/>
          </a:prstGeom>
        </p:spPr>
        <p:txBody>
          <a:bodyPr vert="horz" lIns="0" tIns="0" rIns="0" bIns="0" anchor="t" anchorCtr="0">
            <a:noAutofit/>
          </a:bodyPr>
          <a:lstStyle>
            <a:lvl1pPr algn="l" defTabSz="609585" rtl="0" eaLnBrk="1" latinLnBrk="0" hangingPunct="1">
              <a:lnSpc>
                <a:spcPct val="90000"/>
              </a:lnSpc>
              <a:spcBef>
                <a:spcPct val="0"/>
              </a:spcBef>
              <a:buNone/>
              <a:defRPr sz="3200" b="1" kern="1200">
                <a:solidFill>
                  <a:schemeClr val="tx1"/>
                </a:solidFill>
                <a:latin typeface="Arial"/>
                <a:ea typeface="+mj-ea"/>
                <a:cs typeface="+mj-cs"/>
              </a:defRPr>
            </a:lvl1pPr>
          </a:lstStyle>
          <a:p>
            <a:pPr marL="0" marR="0" lvl="0" indent="0" algn="l" defTabSz="609585"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27" name="Rectangle 26">
            <a:extLst>
              <a:ext uri="{FF2B5EF4-FFF2-40B4-BE49-F238E27FC236}">
                <a16:creationId xmlns:a16="http://schemas.microsoft.com/office/drawing/2014/main" id="{CB2DF69E-1714-468A-98D0-AE0D71C076FF}"/>
              </a:ext>
            </a:extLst>
          </p:cNvPr>
          <p:cNvSpPr/>
          <p:nvPr/>
        </p:nvSpPr>
        <p:spPr>
          <a:xfrm>
            <a:off x="1582257" y="4752039"/>
            <a:ext cx="8554682" cy="1484985"/>
          </a:xfrm>
          <a:prstGeom prst="rect">
            <a:avLst/>
          </a:prstGeom>
          <a:solidFill>
            <a:srgbClr val="69BEE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Title 1">
            <a:extLst>
              <a:ext uri="{FF2B5EF4-FFF2-40B4-BE49-F238E27FC236}">
                <a16:creationId xmlns:a16="http://schemas.microsoft.com/office/drawing/2014/main" id="{940FFD7B-EA59-44E7-A608-54B48184564F}"/>
              </a:ext>
            </a:extLst>
          </p:cNvPr>
          <p:cNvSpPr txBox="1">
            <a:spLocks/>
          </p:cNvSpPr>
          <p:nvPr/>
        </p:nvSpPr>
        <p:spPr>
          <a:xfrm>
            <a:off x="2438497" y="4986042"/>
            <a:ext cx="7511528" cy="1433890"/>
          </a:xfrm>
          <a:prstGeom prst="rect">
            <a:avLst/>
          </a:prstGeom>
        </p:spPr>
        <p:txBody>
          <a:bodyPr vert="horz" lIns="0" tIns="0" rIns="0" bIns="0" anchor="ctr">
            <a:noAutofit/>
          </a:bodyPr>
          <a:lstStyle>
            <a:lvl1pPr algn="l" defTabSz="609585" rtl="0" eaLnBrk="1" latinLnBrk="0" hangingPunct="1">
              <a:lnSpc>
                <a:spcPct val="90000"/>
              </a:lnSpc>
              <a:spcBef>
                <a:spcPct val="0"/>
              </a:spcBef>
              <a:buNone/>
              <a:defRPr sz="3200" b="1" kern="1200">
                <a:solidFill>
                  <a:schemeClr val="tx1"/>
                </a:solidFill>
                <a:latin typeface="Arial"/>
                <a:ea typeface="+mj-ea"/>
                <a:cs typeface="+mj-cs"/>
              </a:defRPr>
            </a:lvl1pPr>
          </a:lstStyle>
          <a:p>
            <a:pPr marL="0" marR="0" lvl="0" indent="0" algn="l" defTabSz="609585"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a:ea typeface="+mj-ea"/>
                <a:cs typeface="+mj-cs"/>
              </a:rPr>
              <a:t>Penetrate and Expand </a:t>
            </a:r>
            <a:r>
              <a:rPr lang="en-US" sz="1800" dirty="0">
                <a:solidFill>
                  <a:schemeClr val="bg1"/>
                </a:solidFill>
              </a:rPr>
              <a:t>Our </a:t>
            </a:r>
            <a:r>
              <a:rPr kumimoji="0" lang="en-US" sz="1800" b="1" i="0" u="none" strike="noStrike" kern="1200" cap="none" spc="0" normalizeH="0" baseline="0" noProof="0" dirty="0">
                <a:ln>
                  <a:noFill/>
                </a:ln>
                <a:solidFill>
                  <a:schemeClr val="bg1"/>
                </a:solidFill>
                <a:effectLst/>
                <a:uLnTx/>
                <a:uFillTx/>
                <a:latin typeface="Arial"/>
                <a:ea typeface="+mj-ea"/>
                <a:cs typeface="+mj-cs"/>
              </a:rPr>
              <a:t>Addressable Market</a:t>
            </a:r>
          </a:p>
          <a:p>
            <a:pPr marL="0" marR="0" lvl="0" indent="0" algn="l" defTabSz="609585" rtl="0" eaLnBrk="1" fontAlgn="auto" latinLnBrk="0" hangingPunct="1">
              <a:lnSpc>
                <a:spcPct val="90000"/>
              </a:lnSpc>
              <a:spcBef>
                <a:spcPct val="0"/>
              </a:spcBef>
              <a:spcAft>
                <a:spcPts val="0"/>
              </a:spcAft>
              <a:buClrTx/>
              <a:buSzTx/>
              <a:buFontTx/>
              <a:buNone/>
              <a:tabLst/>
              <a:defRPr/>
            </a:pPr>
            <a:endParaRPr kumimoji="0" lang="en-US" sz="400" b="1" i="0" u="none" strike="noStrike" kern="1200" cap="none" spc="0" normalizeH="0" baseline="0" noProof="0" dirty="0">
              <a:ln>
                <a:noFill/>
              </a:ln>
              <a:solidFill>
                <a:schemeClr val="bg1"/>
              </a:solidFill>
              <a:effectLst/>
              <a:uLnTx/>
              <a:uFillTx/>
              <a:latin typeface="Arial"/>
              <a:ea typeface="+mj-ea"/>
              <a:cs typeface="+mj-cs"/>
            </a:endParaRPr>
          </a:p>
          <a:p>
            <a:pPr marL="560070" indent="-285750" defTabSz="914400">
              <a:lnSpc>
                <a:spcPct val="100000"/>
              </a:lnSpc>
              <a:spcBef>
                <a:spcPts val="0"/>
              </a:spcBef>
              <a:buFont typeface="Arial" panose="020B0604020202020204" pitchFamily="34" charset="0"/>
              <a:buChar char="•"/>
              <a:defRPr/>
            </a:pPr>
            <a:r>
              <a:rPr lang="en-US" sz="1600" b="0" dirty="0">
                <a:solidFill>
                  <a:schemeClr val="bg1"/>
                </a:solidFill>
                <a:latin typeface="Arial" panose="020B0604020202020204" pitchFamily="34" charset="0"/>
                <a:ea typeface="+mn-ea"/>
                <a:cs typeface="Arial" panose="020B0604020202020204" pitchFamily="34" charset="0"/>
              </a:rPr>
              <a:t>Drive adoption: 75% of eligible patients don’t receive an implant</a:t>
            </a:r>
            <a:endParaRPr kumimoji="0" lang="en-US" sz="1600" b="0" i="0" u="none" strike="noStrike" kern="1200" cap="none" spc="0" normalizeH="0" baseline="0" noProof="0" dirty="0">
              <a:ln>
                <a:noFill/>
              </a:ln>
              <a:solidFill>
                <a:schemeClr val="bg1"/>
              </a:solidFill>
              <a:effectLst/>
              <a:uLnTx/>
              <a:uFillTx/>
              <a:latin typeface="Arial"/>
              <a:ea typeface="+mj-ea"/>
              <a:cs typeface="+mj-cs"/>
            </a:endParaRPr>
          </a:p>
          <a:p>
            <a:pPr marL="56007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lang="en-US" sz="1600" b="0" dirty="0">
                <a:solidFill>
                  <a:schemeClr val="bg1"/>
                </a:solidFill>
              </a:rPr>
              <a:t>G</a:t>
            </a:r>
            <a:r>
              <a:rPr kumimoji="0" lang="en-US" sz="1600" b="0" i="0" u="none" strike="noStrike" kern="1200" cap="none" spc="0" normalizeH="0" baseline="0" noProof="0" dirty="0">
                <a:ln>
                  <a:noFill/>
                </a:ln>
                <a:solidFill>
                  <a:schemeClr val="bg1"/>
                </a:solidFill>
                <a:effectLst/>
                <a:uLnTx/>
                <a:uFillTx/>
                <a:latin typeface="Arial"/>
                <a:ea typeface="+mj-ea"/>
                <a:cs typeface="+mj-cs"/>
              </a:rPr>
              <a:t>lobal new product introductions T3 PRO, TSX, </a:t>
            </a:r>
            <a:r>
              <a:rPr kumimoji="0" lang="en-US" sz="1600" b="0" i="0" u="none" strike="noStrike" kern="1200" cap="none" spc="0" normalizeH="0" baseline="0" noProof="0" dirty="0" err="1">
                <a:ln>
                  <a:noFill/>
                </a:ln>
                <a:solidFill>
                  <a:schemeClr val="bg1"/>
                </a:solidFill>
                <a:effectLst/>
                <a:uLnTx/>
                <a:uFillTx/>
                <a:latin typeface="Arial"/>
                <a:ea typeface="+mj-ea"/>
                <a:cs typeface="+mj-cs"/>
              </a:rPr>
              <a:t>RealGUIDE</a:t>
            </a:r>
            <a:r>
              <a:rPr kumimoji="0" lang="en-US" sz="1600" b="0" i="0" u="none" strike="noStrike" kern="1200" cap="none" spc="0" normalizeH="0" baseline="0" noProof="0" dirty="0">
                <a:ln>
                  <a:noFill/>
                </a:ln>
                <a:solidFill>
                  <a:schemeClr val="bg1"/>
                </a:solidFill>
                <a:effectLst/>
                <a:uLnTx/>
                <a:uFillTx/>
                <a:latin typeface="Arial"/>
                <a:ea typeface="+mj-ea"/>
                <a:cs typeface="+mj-cs"/>
              </a:rPr>
              <a:t>, </a:t>
            </a:r>
            <a:r>
              <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Encode Emergence, and Implant Concierge</a:t>
            </a:r>
          </a:p>
          <a:p>
            <a:pPr marL="56007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Innovation cadence will enhance </a:t>
            </a:r>
            <a:r>
              <a:rPr lang="en-US" sz="1600" b="0" dirty="0">
                <a:solidFill>
                  <a:schemeClr val="bg1"/>
                </a:solidFill>
                <a:latin typeface="Arial" panose="020B0604020202020204" pitchFamily="34" charset="0"/>
                <a:ea typeface="+mn-ea"/>
                <a:cs typeface="Arial" panose="020B0604020202020204" pitchFamily="34" charset="0"/>
              </a:rPr>
              <a:t>share gains</a:t>
            </a:r>
            <a:endParaRPr kumimoji="0" lang="en-US" sz="1600" i="0" u="none" strike="noStrike" kern="1200" cap="none" spc="0" normalizeH="0" baseline="0" noProof="0" dirty="0">
              <a:ln>
                <a:noFill/>
              </a:ln>
              <a:solidFill>
                <a:srgbClr val="FF0000"/>
              </a:solidFill>
              <a:effectLst/>
              <a:highlight>
                <a:srgbClr val="FFFF00"/>
              </a:highlight>
              <a:uLnTx/>
              <a:uFillTx/>
              <a:latin typeface="Arial"/>
              <a:ea typeface="+mj-ea"/>
              <a:cs typeface="+mj-cs"/>
            </a:endParaRPr>
          </a:p>
          <a:p>
            <a:pPr marL="511175" marR="0" lvl="0" indent="-285750" algn="l" defTabSz="609585" rtl="0" eaLnBrk="1" fontAlgn="auto" latinLnBrk="0" hangingPunct="1">
              <a:lnSpc>
                <a:spcPct val="100000"/>
              </a:lnSpc>
              <a:spcBef>
                <a:spcPts val="0"/>
              </a:spcBef>
              <a:buClrTx/>
              <a:buSzTx/>
              <a:buFont typeface="Arial" panose="020B0604020202020204" pitchFamily="34" charset="0"/>
              <a:buChar char="•"/>
              <a:tabLst/>
              <a:defRPr/>
            </a:pPr>
            <a:endParaRPr kumimoji="0" lang="en-US" sz="1600" b="0" i="0" u="none" strike="noStrike" kern="1200" cap="none" spc="0" normalizeH="0" baseline="0" noProof="0" dirty="0">
              <a:ln>
                <a:noFill/>
              </a:ln>
              <a:solidFill>
                <a:schemeClr val="bg1"/>
              </a:solidFill>
              <a:effectLst/>
              <a:uLnTx/>
              <a:uFillTx/>
              <a:latin typeface="Arial"/>
              <a:ea typeface="+mj-ea"/>
              <a:cs typeface="+mj-cs"/>
            </a:endParaRPr>
          </a:p>
          <a:p>
            <a:pPr marL="225425" marR="0" lvl="0" indent="0" algn="l" defTabSz="609585"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a:ea typeface="+mj-ea"/>
                <a:cs typeface="+mj-cs"/>
              </a:rPr>
              <a:t>   </a:t>
            </a:r>
          </a:p>
        </p:txBody>
      </p:sp>
      <p:sp>
        <p:nvSpPr>
          <p:cNvPr id="35" name="Rectangle 34">
            <a:extLst>
              <a:ext uri="{FF2B5EF4-FFF2-40B4-BE49-F238E27FC236}">
                <a16:creationId xmlns:a16="http://schemas.microsoft.com/office/drawing/2014/main" id="{E514B70C-C11A-49D9-AD33-4017685687A1}"/>
              </a:ext>
            </a:extLst>
          </p:cNvPr>
          <p:cNvSpPr/>
          <p:nvPr/>
        </p:nvSpPr>
        <p:spPr>
          <a:xfrm>
            <a:off x="1582257" y="1382941"/>
            <a:ext cx="8554682" cy="1349681"/>
          </a:xfrm>
          <a:prstGeom prst="rect">
            <a:avLst/>
          </a:prstGeom>
          <a:solidFill>
            <a:srgbClr val="083E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6" name="Title 1">
            <a:extLst>
              <a:ext uri="{FF2B5EF4-FFF2-40B4-BE49-F238E27FC236}">
                <a16:creationId xmlns:a16="http://schemas.microsoft.com/office/drawing/2014/main" id="{F8E8FEF0-D8B1-4745-8967-90E0911F3058}"/>
              </a:ext>
            </a:extLst>
          </p:cNvPr>
          <p:cNvSpPr txBox="1">
            <a:spLocks/>
          </p:cNvSpPr>
          <p:nvPr/>
        </p:nvSpPr>
        <p:spPr>
          <a:xfrm>
            <a:off x="2469864" y="1577335"/>
            <a:ext cx="6949507" cy="914400"/>
          </a:xfrm>
          <a:prstGeom prst="rect">
            <a:avLst/>
          </a:prstGeom>
          <a:solidFill>
            <a:srgbClr val="083E60"/>
          </a:solidFill>
        </p:spPr>
        <p:txBody>
          <a:bodyPr vert="horz" lIns="0" tIns="0" rIns="0" bIns="0" anchor="ctr">
            <a:noAutofit/>
          </a:bodyPr>
          <a:lstStyle>
            <a:lvl1pPr algn="l" defTabSz="609585" rtl="0" eaLnBrk="1" latinLnBrk="0" hangingPunct="1">
              <a:lnSpc>
                <a:spcPct val="90000"/>
              </a:lnSpc>
              <a:spcBef>
                <a:spcPct val="0"/>
              </a:spcBef>
              <a:buNone/>
              <a:defRPr sz="3200" b="1" kern="1200">
                <a:solidFill>
                  <a:schemeClr val="tx1"/>
                </a:solidFill>
                <a:latin typeface="Arial"/>
                <a:ea typeface="+mj-ea"/>
                <a:cs typeface="+mj-cs"/>
              </a:defRPr>
            </a:lvl1pPr>
          </a:lstStyle>
          <a:p>
            <a:pPr marL="0" marR="0" lvl="0" indent="0" algn="l" defTabSz="609585"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j-ea"/>
                <a:cs typeface="+mj-cs"/>
              </a:rPr>
              <a:t>Optimize Product Manufacturing</a:t>
            </a:r>
          </a:p>
          <a:p>
            <a:pPr marL="0" marR="0" lvl="0" indent="0" algn="l" defTabSz="609585" rtl="0" eaLnBrk="1" fontAlgn="auto" latinLnBrk="0" hangingPunct="1">
              <a:lnSpc>
                <a:spcPct val="90000"/>
              </a:lnSpc>
              <a:spcBef>
                <a:spcPct val="0"/>
              </a:spcBef>
              <a:spcAft>
                <a:spcPts val="0"/>
              </a:spcAft>
              <a:buClrTx/>
              <a:buSzTx/>
              <a:buFontTx/>
              <a:buNone/>
              <a:tabLst/>
              <a:defRPr/>
            </a:pPr>
            <a:endParaRPr kumimoji="0" lang="en-US" sz="400" b="1" i="0" u="none" strike="noStrike" kern="1200" cap="none" spc="0" normalizeH="0" baseline="30000" noProof="0" dirty="0">
              <a:ln>
                <a:noFill/>
              </a:ln>
              <a:solidFill>
                <a:prstClr val="white"/>
              </a:solidFill>
              <a:effectLst/>
              <a:uLnTx/>
              <a:uFillTx/>
              <a:latin typeface="Arial"/>
              <a:ea typeface="+mj-ea"/>
              <a:cs typeface="+mj-cs"/>
            </a:endParaRPr>
          </a:p>
          <a:p>
            <a:pPr marL="511175" marR="0" lvl="0" indent="-285750" algn="l" defTabSz="609585"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600" b="0" dirty="0">
                <a:solidFill>
                  <a:prstClr val="white"/>
                </a:solidFill>
              </a:rPr>
              <a:t>Drive capacity expansion and cost reduction across the portfolio </a:t>
            </a:r>
          </a:p>
          <a:p>
            <a:pPr marL="511175" marR="0" lvl="0" indent="-285750" algn="l" defTabSz="609585"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600" b="0" dirty="0">
                <a:solidFill>
                  <a:prstClr val="white"/>
                </a:solidFill>
              </a:rPr>
              <a:t>Manufacturing</a:t>
            </a:r>
            <a:r>
              <a:rPr kumimoji="0" lang="en-US" sz="1600" b="0" i="0" u="none" strike="noStrike" kern="1200" cap="none" spc="0" normalizeH="0" baseline="0" noProof="0" dirty="0">
                <a:ln>
                  <a:noFill/>
                </a:ln>
                <a:solidFill>
                  <a:prstClr val="white"/>
                </a:solidFill>
                <a:effectLst/>
                <a:uLnTx/>
                <a:uFillTx/>
                <a:latin typeface="Arial"/>
                <a:ea typeface="+mj-ea"/>
                <a:cs typeface="+mj-cs"/>
              </a:rPr>
              <a:t> automation</a:t>
            </a:r>
            <a:endParaRPr kumimoji="0" lang="en-US" sz="1600" b="0"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5" name="Text Placeholder 2">
            <a:extLst>
              <a:ext uri="{FF2B5EF4-FFF2-40B4-BE49-F238E27FC236}">
                <a16:creationId xmlns:a16="http://schemas.microsoft.com/office/drawing/2014/main" id="{C2882E3D-EE06-E284-87C5-4FAE15595E0C}"/>
              </a:ext>
            </a:extLst>
          </p:cNvPr>
          <p:cNvSpPr txBox="1">
            <a:spLocks/>
          </p:cNvSpPr>
          <p:nvPr/>
        </p:nvSpPr>
        <p:spPr>
          <a:xfrm>
            <a:off x="535739" y="516462"/>
            <a:ext cx="9601200" cy="1654175"/>
          </a:xfrm>
          <a:prstGeom prst="rect">
            <a:avLst/>
          </a:prstGeom>
        </p:spPr>
        <p:txBody>
          <a:bodyPr wrap="square"/>
          <a:lstStyle>
            <a:lvl1pPr marL="0" indent="0" algn="l" defTabSz="914400" rtl="0" eaLnBrk="1" latinLnBrk="0" hangingPunct="1">
              <a:lnSpc>
                <a:spcPct val="100000"/>
              </a:lnSpc>
              <a:spcBef>
                <a:spcPts val="0"/>
              </a:spcBef>
              <a:buFont typeface="Arial" panose="020B0604020202020204" pitchFamily="34" charset="0"/>
              <a:buNone/>
              <a:defRPr lang="en-US" sz="2900" b="1" kern="1200" dirty="0">
                <a:solidFill>
                  <a:srgbClr val="59595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ZimVie Dental: Excited for the Opportunity Ahead</a:t>
            </a:r>
          </a:p>
        </p:txBody>
      </p:sp>
      <p:sp>
        <p:nvSpPr>
          <p:cNvPr id="3" name="Oval 2">
            <a:extLst>
              <a:ext uri="{FF2B5EF4-FFF2-40B4-BE49-F238E27FC236}">
                <a16:creationId xmlns:a16="http://schemas.microsoft.com/office/drawing/2014/main" id="{01D06087-C0B2-DCDB-E183-36571B5646B5}"/>
              </a:ext>
            </a:extLst>
          </p:cNvPr>
          <p:cNvSpPr/>
          <p:nvPr/>
        </p:nvSpPr>
        <p:spPr>
          <a:xfrm>
            <a:off x="1095618" y="1171496"/>
            <a:ext cx="1016802" cy="1026923"/>
          </a:xfrm>
          <a:prstGeom prst="ellipse">
            <a:avLst/>
          </a:prstGeom>
          <a:solidFill>
            <a:schemeClr val="bg1"/>
          </a:solidFill>
          <a:ln w="28575">
            <a:solidFill>
              <a:srgbClr val="083E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Graphic 3" descr="Gears with solid fill">
            <a:extLst>
              <a:ext uri="{FF2B5EF4-FFF2-40B4-BE49-F238E27FC236}">
                <a16:creationId xmlns:a16="http://schemas.microsoft.com/office/drawing/2014/main" id="{5B78A447-7462-48D4-1F04-F740A28CA4B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5618" y="1230119"/>
            <a:ext cx="887607" cy="887607"/>
          </a:xfrm>
          <a:prstGeom prst="rect">
            <a:avLst/>
          </a:prstGeom>
        </p:spPr>
      </p:pic>
      <p:sp>
        <p:nvSpPr>
          <p:cNvPr id="7" name="Oval 6">
            <a:extLst>
              <a:ext uri="{FF2B5EF4-FFF2-40B4-BE49-F238E27FC236}">
                <a16:creationId xmlns:a16="http://schemas.microsoft.com/office/drawing/2014/main" id="{C24D8B5D-425A-AF46-CA6D-9B6817BCFA1C}"/>
              </a:ext>
            </a:extLst>
          </p:cNvPr>
          <p:cNvSpPr/>
          <p:nvPr/>
        </p:nvSpPr>
        <p:spPr>
          <a:xfrm>
            <a:off x="1095618" y="2835271"/>
            <a:ext cx="1016802" cy="1026923"/>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Graphic 7" descr="Lightbulb and gear with solid fill">
            <a:extLst>
              <a:ext uri="{FF2B5EF4-FFF2-40B4-BE49-F238E27FC236}">
                <a16:creationId xmlns:a16="http://schemas.microsoft.com/office/drawing/2014/main" id="{3830D688-D1F2-F0E2-4BC5-74571840F2B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5618" y="2906273"/>
            <a:ext cx="837340" cy="887915"/>
          </a:xfrm>
          <a:prstGeom prst="rect">
            <a:avLst/>
          </a:prstGeom>
        </p:spPr>
      </p:pic>
      <p:sp>
        <p:nvSpPr>
          <p:cNvPr id="9" name="Oval 8">
            <a:extLst>
              <a:ext uri="{FF2B5EF4-FFF2-40B4-BE49-F238E27FC236}">
                <a16:creationId xmlns:a16="http://schemas.microsoft.com/office/drawing/2014/main" id="{04ADC81B-A105-3A94-83FB-1F53D1F23EFA}"/>
              </a:ext>
            </a:extLst>
          </p:cNvPr>
          <p:cNvSpPr/>
          <p:nvPr/>
        </p:nvSpPr>
        <p:spPr>
          <a:xfrm>
            <a:off x="1095618" y="4531564"/>
            <a:ext cx="1039244" cy="1012398"/>
          </a:xfrm>
          <a:prstGeom prst="ellipse">
            <a:avLst/>
          </a:prstGeom>
          <a:solidFill>
            <a:srgbClr val="FCFCFC"/>
          </a:solidFill>
          <a:ln w="28575">
            <a:solidFill>
              <a:srgbClr val="8FD0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descr="Earth globe: Americas with solid fill">
            <a:extLst>
              <a:ext uri="{FF2B5EF4-FFF2-40B4-BE49-F238E27FC236}">
                <a16:creationId xmlns:a16="http://schemas.microsoft.com/office/drawing/2014/main" id="{5AE11346-24F9-F76B-40D3-B458E374EEB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5618" y="4591443"/>
            <a:ext cx="887247" cy="887247"/>
          </a:xfrm>
          <a:prstGeom prst="rect">
            <a:avLst/>
          </a:prstGeom>
        </p:spPr>
      </p:pic>
    </p:spTree>
    <p:extLst>
      <p:ext uri="{BB962C8B-B14F-4D97-AF65-F5344CB8AC3E}">
        <p14:creationId xmlns:p14="http://schemas.microsoft.com/office/powerpoint/2010/main" val="34765253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USERDATASHEETID" val="f9b27ca4-9dbc-49cd-9544-e77e2b4d6f3f"/>
  <p:tag name="PITCHPROCHARTTYPE" val="Column.Stacked Column"/>
  <p:tag name="AVERAGELINEVISIBILITY" val="False"/>
  <p:tag name="AVERAGERANGEVISIBILITY" val="False"/>
  <p:tag name="PIETOTALSVISIBILITY" val="False"/>
  <p:tag name="TOTALSVISIBILITY" val="True"/>
  <p:tag name="VERSIONCONVERTED" val="3"/>
  <p:tag name="CHARTDATASHEETID" val="f9b27ca4-9dbc-49cd-9544-e77e2b4d6f3f"/>
  <p:tag name="PITCHPROUNIQUECHARTTOKEN" val="ec848ab6-16ca-4ed4-bcdb-777033f674a0"/>
  <p:tag name="VERSION" val="2"/>
</p:tagLst>
</file>

<file path=ppt/tags/tag3.xml><?xml version="1.0" encoding="utf-8"?>
<p:tagLst xmlns:a="http://schemas.openxmlformats.org/drawingml/2006/main" xmlns:r="http://schemas.openxmlformats.org/officeDocument/2006/relationships" xmlns:p="http://schemas.openxmlformats.org/presentationml/2006/main">
  <p:tag name="OBJECTTITLETYPE" val="ObjectTitleWithLin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OBJECTTITLETYPE" val="ObjectTitleWithLine"/>
</p:tagLst>
</file>

<file path=ppt/tags/tag6.xml><?xml version="1.0" encoding="utf-8"?>
<p:tagLst xmlns:a="http://schemas.openxmlformats.org/drawingml/2006/main" xmlns:r="http://schemas.openxmlformats.org/officeDocument/2006/relationships" xmlns:p="http://schemas.openxmlformats.org/presentationml/2006/main">
  <p:tag name="USERDATASHEETID" val="f9b27ca4-9dbc-49cd-9544-e77e2b4d6f3f"/>
  <p:tag name="PITCHPROCHARTTYPE" val="Column.Stacked Column"/>
  <p:tag name="AVERAGELINEVISIBILITY" val="False"/>
  <p:tag name="AVERAGERANGEVISIBILITY" val="False"/>
  <p:tag name="PIETOTALSVISIBILITY" val="False"/>
  <p:tag name="TOTALSVISIBILITY" val="True"/>
  <p:tag name="VERSIONCONVERTED" val="3"/>
  <p:tag name="CHARTDATASHEETID" val="f9b27ca4-9dbc-49cd-9544-e77e2b4d6f3f"/>
  <p:tag name="PITCHPROUNIQUECHARTTOKEN" val="dd48c09f-c9c7-4dd4-ad1d-4b4cf06c40c0"/>
  <p:tag name="VERSION" val="2"/>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imVie_Master Deck_GB_Test" id="{07691F77-5152-1149-9B93-DCC9EE39E66C}" vid="{E7FAECCD-B12F-0541-8127-2C52631DF8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e76b33c-3de5-4caf-9e80-1e9294e45cdd">
      <Terms xmlns="http://schemas.microsoft.com/office/infopath/2007/PartnerControls"/>
    </lcf76f155ced4ddcb4097134ff3c332f>
    <TaxCatchAll xmlns="59604edf-6ecd-4652-9337-49b9ddaa7ff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4DCE8CE33323946A084177555DA0768" ma:contentTypeVersion="16" ma:contentTypeDescription="Create a new document." ma:contentTypeScope="" ma:versionID="6c824bf8124b7bdac312989c4a0a158a">
  <xsd:schema xmlns:xsd="http://www.w3.org/2001/XMLSchema" xmlns:xs="http://www.w3.org/2001/XMLSchema" xmlns:p="http://schemas.microsoft.com/office/2006/metadata/properties" xmlns:ns2="0e76b33c-3de5-4caf-9e80-1e9294e45cdd" xmlns:ns3="fa327263-212f-43ec-9338-f2db24301239" xmlns:ns4="59604edf-6ecd-4652-9337-49b9ddaa7ff6" targetNamespace="http://schemas.microsoft.com/office/2006/metadata/properties" ma:root="true" ma:fieldsID="b50bea124e00c75a8039ec3de70d4488" ns2:_="" ns3:_="" ns4:_="">
    <xsd:import namespace="0e76b33c-3de5-4caf-9e80-1e9294e45cdd"/>
    <xsd:import namespace="fa327263-212f-43ec-9338-f2db24301239"/>
    <xsd:import namespace="59604edf-6ecd-4652-9337-49b9ddaa7ff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76b33c-3de5-4caf-9e80-1e9294e45c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b0f3b00-60dd-4519-b084-9a3907e59c3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a327263-212f-43ec-9338-f2db2430123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604edf-6ecd-4652-9337-49b9ddaa7ff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2f4af52f-cd66-4cb0-9b3e-ddb107443a5a}" ma:internalName="TaxCatchAll" ma:showField="CatchAllData" ma:web="59604edf-6ecd-4652-9337-49b9ddaa7f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094C8F-78EE-4F2C-8A57-8E4EAD73C356}">
  <ds:schemaRefs>
    <ds:schemaRef ds:uri="http://schemas.microsoft.com/sharepoint/v3/contenttype/forms"/>
  </ds:schemaRefs>
</ds:datastoreItem>
</file>

<file path=customXml/itemProps2.xml><?xml version="1.0" encoding="utf-8"?>
<ds:datastoreItem xmlns:ds="http://schemas.openxmlformats.org/officeDocument/2006/customXml" ds:itemID="{97ECEF56-8A04-48FF-98B8-212F9B24E497}">
  <ds:schemaRefs>
    <ds:schemaRef ds:uri="738f8d5c-1d37-430b-a5e6-510a80a2a999"/>
    <ds:schemaRef ds:uri="9f284972-62ae-47d5-90b0-e73a064a453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0e76b33c-3de5-4caf-9e80-1e9294e45cdd"/>
    <ds:schemaRef ds:uri="59604edf-6ecd-4652-9337-49b9ddaa7ff6"/>
  </ds:schemaRefs>
</ds:datastoreItem>
</file>

<file path=customXml/itemProps3.xml><?xml version="1.0" encoding="utf-8"?>
<ds:datastoreItem xmlns:ds="http://schemas.openxmlformats.org/officeDocument/2006/customXml" ds:itemID="{948766D9-0F5B-40CE-B788-4A2563182B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76b33c-3de5-4caf-9e80-1e9294e45cdd"/>
    <ds:schemaRef ds:uri="fa327263-212f-43ec-9338-f2db24301239"/>
    <ds:schemaRef ds:uri="59604edf-6ecd-4652-9337-49b9ddaa7f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ZimVie_Analyst_Day_Presentation_04JAN2022 v1900</Template>
  <TotalTime>1347</TotalTime>
  <Words>2004</Words>
  <Application>Microsoft Office PowerPoint</Application>
  <PresentationFormat>Widescreen</PresentationFormat>
  <Paragraphs>231</Paragraphs>
  <Slides>18</Slides>
  <Notes>13</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3" baseType="lpstr">
      <vt:lpstr>Arial</vt:lpstr>
      <vt:lpstr>Calibri</vt:lpstr>
      <vt:lpstr>Wingdings</vt:lpstr>
      <vt:lpstr>1_Custom Design</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Zimmer Biomet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Marissa Bych</dc:creator>
  <cp:lastModifiedBy>Webb Campbell</cp:lastModifiedBy>
  <cp:revision>36</cp:revision>
  <cp:lastPrinted>2021-09-10T20:16:57Z</cp:lastPrinted>
  <dcterms:created xsi:type="dcterms:W3CDTF">2022-01-05T03:54:01Z</dcterms:created>
  <dcterms:modified xsi:type="dcterms:W3CDTF">2023-05-25T21:27:36Z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0x010100F4DCE8CE33323946A084177555DA0768</vt:lpwstr>
  </property>
  <property fmtid="{D5CDD505-2E9C-101B-9397-08002B2CF9AE}" pid="3" name="MediaServiceImageTags">
    <vt:lpwstr/>
  </property>
</Properties>
</file>